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4"/>
  </p:sldMasterIdLst>
  <p:notesMasterIdLst>
    <p:notesMasterId r:id="rId40"/>
  </p:notesMasterIdLst>
  <p:handoutMasterIdLst>
    <p:handoutMasterId r:id="rId41"/>
  </p:handoutMasterIdLst>
  <p:sldIdLst>
    <p:sldId id="1489" r:id="rId5"/>
    <p:sldId id="1579" r:id="rId6"/>
    <p:sldId id="1553" r:id="rId7"/>
    <p:sldId id="1573" r:id="rId8"/>
    <p:sldId id="1622" r:id="rId9"/>
    <p:sldId id="1627" r:id="rId10"/>
    <p:sldId id="1624" r:id="rId11"/>
    <p:sldId id="1625" r:id="rId12"/>
    <p:sldId id="1601" r:id="rId13"/>
    <p:sldId id="1610" r:id="rId14"/>
    <p:sldId id="1582" r:id="rId15"/>
    <p:sldId id="1611" r:id="rId16"/>
    <p:sldId id="1607" r:id="rId17"/>
    <p:sldId id="1574" r:id="rId18"/>
    <p:sldId id="1612" r:id="rId19"/>
    <p:sldId id="1575" r:id="rId20"/>
    <p:sldId id="1576" r:id="rId21"/>
    <p:sldId id="1602" r:id="rId22"/>
    <p:sldId id="1615" r:id="rId23"/>
    <p:sldId id="1577" r:id="rId24"/>
    <p:sldId id="1640" r:id="rId25"/>
    <p:sldId id="1621" r:id="rId26"/>
    <p:sldId id="1641" r:id="rId27"/>
    <p:sldId id="1643" r:id="rId28"/>
    <p:sldId id="1642" r:id="rId29"/>
    <p:sldId id="1626" r:id="rId30"/>
    <p:sldId id="1584" r:id="rId31"/>
    <p:sldId id="1592" r:id="rId32"/>
    <p:sldId id="1593" r:id="rId33"/>
    <p:sldId id="1636" r:id="rId34"/>
    <p:sldId id="1634" r:id="rId35"/>
    <p:sldId id="1635" r:id="rId36"/>
    <p:sldId id="1632" r:id="rId37"/>
    <p:sldId id="1554" r:id="rId38"/>
    <p:sldId id="1532" r:id="rId3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A0252C9D-1D6B-42F9-BA63-F39DC4D8B635}">
          <p14:sldIdLst>
            <p14:sldId id="1489"/>
          </p14:sldIdLst>
        </p14:section>
        <p14:section name="Agenda" id="{A073DAE3-B461-442F-A3D3-6642BD875E45}">
          <p14:sldIdLst>
            <p14:sldId id="1579"/>
          </p14:sldIdLst>
        </p14:section>
        <p14:section name="Azure Marketplace Overview" id="{0CDF8B4A-9847-459D-8802-E654ABB84590}">
          <p14:sldIdLst>
            <p14:sldId id="1553"/>
            <p14:sldId id="1573"/>
            <p14:sldId id="1622"/>
            <p14:sldId id="1627"/>
            <p14:sldId id="1624"/>
            <p14:sldId id="1625"/>
            <p14:sldId id="1601"/>
            <p14:sldId id="1610"/>
            <p14:sldId id="1582"/>
            <p14:sldId id="1611"/>
            <p14:sldId id="1607"/>
            <p14:sldId id="1574"/>
          </p14:sldIdLst>
        </p14:section>
        <p14:section name="Marketplace Solution Types" id="{EA8FDA56-85F0-44CB-83F3-A619ED927044}">
          <p14:sldIdLst>
            <p14:sldId id="1612"/>
            <p14:sldId id="1575"/>
          </p14:sldIdLst>
        </p14:section>
        <p14:section name="Existing and Images" id="{E26E72DB-8FAE-4B2E-8D77-57044D356033}">
          <p14:sldIdLst>
            <p14:sldId id="1576"/>
            <p14:sldId id="1602"/>
            <p14:sldId id="1615"/>
            <p14:sldId id="1577"/>
          </p14:sldIdLst>
        </p14:section>
        <p14:section name="Extensions" id="{A1A31BE8-6AFF-4012-8D34-0DCE647A1617}">
          <p14:sldIdLst>
            <p14:sldId id="1640"/>
            <p14:sldId id="1621"/>
            <p14:sldId id="1641"/>
            <p14:sldId id="1643"/>
            <p14:sldId id="1642"/>
          </p14:sldIdLst>
        </p14:section>
        <p14:section name="Solutions" id="{EB5A51C1-FC57-4162-B4B5-66C4EB82FC82}">
          <p14:sldIdLst>
            <p14:sldId id="1626"/>
            <p14:sldId id="1584"/>
            <p14:sldId id="1592"/>
            <p14:sldId id="1593"/>
            <p14:sldId id="1636"/>
            <p14:sldId id="1634"/>
            <p14:sldId id="1635"/>
            <p14:sldId id="1632"/>
          </p14:sldIdLst>
        </p14:section>
        <p14:section name="Conclusion" id="{33D43EFD-B9C5-42D3-8C60-D30413E74D11}">
          <p14:sldIdLst>
            <p14:sldId id="1554"/>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1A"/>
    <a:srgbClr val="00183C"/>
    <a:srgbClr val="003C6C"/>
    <a:srgbClr val="505050"/>
    <a:srgbClr val="005AA1"/>
    <a:srgbClr val="FFFFFF"/>
    <a:srgbClr val="0078D7"/>
    <a:srgbClr val="353535"/>
    <a:srgbClr val="000000"/>
    <a:srgbClr val="FF8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AC64CD-A2BB-7205-4219-E3DB24E32357}" v="1" dt="2022-03-24T12:03:09.6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20" autoAdjust="0"/>
    <p:restoredTop sz="77448" autoAdjust="0"/>
  </p:normalViewPr>
  <p:slideViewPr>
    <p:cSldViewPr>
      <p:cViewPr varScale="1">
        <p:scale>
          <a:sx n="74" d="100"/>
          <a:sy n="74" d="100"/>
        </p:scale>
        <p:origin x="869" y="3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0" d="100"/>
        <a:sy n="50" d="100"/>
      </p:scale>
      <p:origin x="0" y="0"/>
    </p:cViewPr>
  </p:sorterViewPr>
  <p:notesViewPr>
    <p:cSldViewPr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commentAuthors" Target="commentAuthor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48"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3/3/2023 11:06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jpeg>
</file>

<file path=ppt/media/image15.png>
</file>

<file path=ppt/media/image16.png>
</file>

<file path=ppt/media/image17.jpeg>
</file>

<file path=ppt/media/image18.png>
</file>

<file path=ppt/media/image19.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4.png>
</file>

<file path=ppt/media/image5.jpe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3/3/2023 11:06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56C2EDE2-D073-4F7E-A469-E134256712C5}"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5" name="Footer Placeholder 4"/>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43785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085525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65944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5858130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dirty="0"/>
          </a:p>
        </p:txBody>
      </p:sp>
      <p:sp>
        <p:nvSpPr>
          <p:cNvPr id="4" name="Header Placeholder 3"/>
          <p:cNvSpPr>
            <a:spLocks noGrp="1"/>
          </p:cNvSpPr>
          <p:nvPr>
            <p:ph type="hdr" sz="quarter" idx="10"/>
          </p:nvPr>
        </p:nvSpPr>
        <p:spPr/>
        <p:txBody>
          <a:bodyPr/>
          <a:lstStyle/>
          <a:p>
            <a:pPr marL="0" marR="0" lvl="0" indent="0" algn="l" defTabSz="932425"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6601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425" rtl="0" eaLnBrk="1" fontAlgn="auto" latinLnBrk="0" hangingPunct="1">
              <a:lnSpc>
                <a:spcPct val="100000"/>
              </a:lnSpc>
              <a:spcBef>
                <a:spcPts val="0"/>
              </a:spcBef>
              <a:spcAft>
                <a:spcPts val="0"/>
              </a:spcAft>
              <a:buClrTx/>
              <a:buSzTx/>
              <a:buFontTx/>
              <a:buNone/>
              <a:tabLst/>
              <a:defRPr/>
            </a:pPr>
            <a:fld id="{ABAFDD3F-B064-4C6E-B5D1-0BCDEE17181E}"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425" rtl="0" eaLnBrk="1" fontAlgn="auto" latinLnBrk="0" hangingPunct="1">
                <a:lnSpc>
                  <a:spcPct val="100000"/>
                </a:lnSpc>
                <a:spcBef>
                  <a:spcPts val="0"/>
                </a:spcBef>
                <a:spcAft>
                  <a:spcPts val="0"/>
                </a:spcAft>
                <a:buClrTx/>
                <a:buSzTx/>
                <a:buFontTx/>
                <a:buNone/>
                <a:tabLst/>
                <a:defRPr/>
              </a:pPr>
              <a:t>3/3/2023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425"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425"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74714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F1DD190-47F2-4EC2-A20D-7847072E60CD}"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3/3/2023 11:06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088384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1B0BD91-A332-4638-9D55-E1550E13BA6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9379396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1B0BD91-A332-4638-9D55-E1550E13BA6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519597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886586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5777036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600"/>
              </a:spcAft>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4090147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CB5568C-11AE-48B7-9B16-C02677ED33D1}"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3/3/2023 11:06 AM</a:t>
            </a:fld>
            <a:endParaRPr kumimoji="0" lang="en-US" sz="1800" b="0" i="0" u="none" strike="noStrike" kern="0" cap="none" spc="0" normalizeH="0" baseline="0" noProof="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sysClr val="windowText" lastClr="000000"/>
              </a:solidFill>
              <a:effectLst/>
              <a:uLnTx/>
              <a:uFillTx/>
            </a:endParaRPr>
          </a:p>
        </p:txBody>
      </p:sp>
      <p:sp>
        <p:nvSpPr>
          <p:cNvPr id="8" name="Footer Placeholder 7"/>
          <p:cNvSpPr>
            <a:spLocks noGrp="1"/>
          </p:cNvSpPr>
          <p:nvPr>
            <p:ph type="ftr" sz="quarter" idx="14"/>
          </p:nvPr>
        </p:nvSpPr>
        <p:spPr/>
        <p:txBody>
          <a:bodyPr/>
          <a:lstStyle/>
          <a:p>
            <a:pPr marL="398463"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Tree>
    <p:extLst>
      <p:ext uri="{BB962C8B-B14F-4D97-AF65-F5344CB8AC3E}">
        <p14:creationId xmlns:p14="http://schemas.microsoft.com/office/powerpoint/2010/main" val="10177028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1B0BD91-A332-4638-9D55-E1550E13BA6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937939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29043048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1B0BD91-A332-4638-9D55-E1550E13BA6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9379396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4235630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1B0BD91-A332-4638-9D55-E1550E13BA6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1937939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4130189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398463"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0" cap="none" spc="0" normalizeH="0" baseline="0" noProof="0" dirty="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1B0BD91-A332-4638-9D55-E1550E13BA63}"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3/3/2023 11:06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8273025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398463"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0" cap="none" spc="0" normalizeH="0" baseline="0" noProof="0" dirty="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1B0BD91-A332-4638-9D55-E1550E13BA63}"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3/3/2023 11:06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1125368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398463"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0" cap="none" spc="0" normalizeH="0" baseline="0" noProof="0" dirty="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1B0BD91-A332-4638-9D55-E1550E13BA63}"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3/3/2023 11:06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9828959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480045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F1DD190-47F2-4EC2-A20D-7847072E60CD}"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8530990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FD545570-6992-4320-BEFC-9262493433EC}"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9672535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40313848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FD545570-6992-4320-BEFC-9262493433EC}"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9637921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E2F5416D-752F-4A27-A7A5-0CB5FC0CFE2E}" type="datetime8">
              <a:rPr lang="en-US" smtClean="0">
                <a:solidFill>
                  <a:prstClr val="black"/>
                </a:solidFill>
              </a:rPr>
              <a:t>3/3/2023 11:06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85510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398463"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0" cap="none" spc="0" normalizeH="0" baseline="0" noProof="0" dirty="0">
              <a:ln>
                <a:noFill/>
              </a:ln>
              <a:gradFill>
                <a:gsLst>
                  <a:gs pos="0">
                    <a:schemeClr val="tx1"/>
                  </a:gs>
                  <a:gs pos="100000">
                    <a:schemeClr val="tx1"/>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1B0BD91-A332-4638-9D55-E1550E13BA63}"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3/3/2023 11:06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204346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3/3/2023 11:06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765844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Header Placeholder 3"/>
          <p:cNvSpPr>
            <a:spLocks noGrp="1"/>
          </p:cNvSpPr>
          <p:nvPr>
            <p:ph type="hdr" sz="quarter" idx="10"/>
          </p:nvPr>
        </p:nvSpPr>
        <p:spPr/>
        <p:txBody>
          <a:bodyPr/>
          <a:lstStyle/>
          <a:p>
            <a:pPr marL="0" marR="0" lvl="0" indent="0" algn="l" defTabSz="932425"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6601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425" rtl="0" eaLnBrk="1" fontAlgn="auto" latinLnBrk="0" hangingPunct="1">
              <a:lnSpc>
                <a:spcPct val="100000"/>
              </a:lnSpc>
              <a:spcBef>
                <a:spcPts val="0"/>
              </a:spcBef>
              <a:spcAft>
                <a:spcPts val="0"/>
              </a:spcAft>
              <a:buClrTx/>
              <a:buSzTx/>
              <a:buFontTx/>
              <a:buNone/>
              <a:tabLst/>
              <a:defRPr/>
            </a:pPr>
            <a:fld id="{ABAFDD3F-B064-4C6E-B5D1-0BCDEE17181E}"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425" rtl="0" eaLnBrk="1" fontAlgn="auto" latinLnBrk="0" hangingPunct="1">
                <a:lnSpc>
                  <a:spcPct val="100000"/>
                </a:lnSpc>
                <a:spcBef>
                  <a:spcPts val="0"/>
                </a:spcBef>
                <a:spcAft>
                  <a:spcPts val="0"/>
                </a:spcAft>
                <a:buClrTx/>
                <a:buSzTx/>
                <a:buFontTx/>
                <a:buNone/>
                <a:tabLst/>
                <a:defRPr/>
              </a:pPr>
              <a:t>3/3/2023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425"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425"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36800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18836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3/3/2023 11:06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596756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3/3/2023 11:06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559970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436475" cy="6995517"/>
          </a:xfrm>
          <a:prstGeom prst="rect">
            <a:avLst/>
          </a:prstGeom>
        </p:spPr>
      </p:pic>
      <p:pic>
        <p:nvPicPr>
          <p:cNvPr id="10" name="MS logo gray - 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60688" y="479425"/>
            <a:ext cx="1451843" cy="310896"/>
          </a:xfrm>
          <a:prstGeom prst="rect">
            <a:avLst/>
          </a:prstGeom>
        </p:spPr>
      </p:pic>
      <p:sp>
        <p:nvSpPr>
          <p:cNvPr id="4" name="Rectangle 3"/>
          <p:cNvSpPr/>
          <p:nvPr userDrawn="1"/>
        </p:nvSpPr>
        <p:spPr bwMode="auto">
          <a:xfrm>
            <a:off x="274702" y="2119177"/>
            <a:ext cx="6400800" cy="3657600"/>
          </a:xfrm>
          <a:prstGeom prst="rect">
            <a:avLst/>
          </a:prstGeom>
          <a:solidFill>
            <a:srgbClr val="FFFFFF">
              <a:alpha val="68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7"/>
            <a:ext cx="6400736" cy="1828800"/>
          </a:xfrm>
          <a:noFill/>
        </p:spPr>
        <p:txBody>
          <a:bodyPr lIns="146304" tIns="91440" rIns="146304" bIns="91440" anchor="t" anchorCtr="0"/>
          <a:lstStyle>
            <a:lvl1pPr>
              <a:defRPr sz="4800" spc="-100" baseline="0">
                <a:gradFill>
                  <a:gsLst>
                    <a:gs pos="18471">
                      <a:srgbClr val="353535"/>
                    </a:gs>
                    <a:gs pos="46000">
                      <a:srgbClr val="353535"/>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2"/>
            <a:ext cx="6402388" cy="664797"/>
          </a:xfrm>
        </p:spPr>
        <p:txBody>
          <a:bodyPr wrap="square" lIns="164592" tIns="109728" rIns="164592" bIns="109728">
            <a:spAutoFit/>
          </a:bodyPr>
          <a:lstStyle>
            <a:lvl1pPr marL="0" indent="0">
              <a:spcBef>
                <a:spcPts val="0"/>
              </a:spcBef>
              <a:buNone/>
              <a:defRPr sz="3200">
                <a:gradFill>
                  <a:gsLst>
                    <a:gs pos="18471">
                      <a:srgbClr val="353535"/>
                    </a:gs>
                    <a:gs pos="46000">
                      <a:srgbClr val="353535"/>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409011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1353329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25825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473" r:id="rId1"/>
    <p:sldLayoutId id="2147484240" r:id="rId2"/>
    <p:sldLayoutId id="2147484241" r:id="rId3"/>
    <p:sldLayoutId id="2147484247" r:id="rId4"/>
    <p:sldLayoutId id="2147484250" r:id="rId5"/>
    <p:sldLayoutId id="2147484251" r:id="rId6"/>
    <p:sldLayoutId id="2147484256" r:id="rId7"/>
    <p:sldLayoutId id="2147484299" r:id="rId8"/>
    <p:sldLayoutId id="2147484263" r:id="rId9"/>
    <p:sldLayoutId id="2147484517" r:id="rId1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creativecommons.org/licenses/by-sa/4.0/legalcod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s://docs.microsoft.com/en-us/azure-stack/operator/azure-stack-powershell-download?view=azs-2008&amp;tabs=az"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hyperlink" Target="https://github.com/Azure/AzureStack-Tools/tree/master/Identity#updating-the-azure-stack-aad-home-directory-after-installing-updates-or-new-resource-providers"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hyperlink" Target="https://docs.microsoft.com/en-us/azure/azure-stack/azure-stack-create-and-publish-marketplace-ite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hyperlink" Target="https://docs.microsoft.com/en-us/azure-stack/operator/azure-stack-marketplace-changes?view=azs-2008" TargetMode="External"/><Relationship Id="rId4" Type="http://schemas.openxmlformats.org/officeDocument/2006/relationships/hyperlink" Target="http://blog.prathambooks.org/2010/07/conferences-contests-and-workshops.html"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docs.microsoft.com/en-us/azure/azure-stack/azure-stack-powershell-configure-admin"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azure.microsoft.com/en-us/marketplace" TargetMode="External"/></Relationships>
</file>

<file path=ppt/slides/_rels/slide6.xml.rels><?xml version="1.0" encoding="UTF-8" standalone="yes"?>
<Relationships xmlns="http://schemas.openxmlformats.org/package/2006/relationships"><Relationship Id="rId2" Type="http://schemas.openxmlformats.org/officeDocument/2006/relationships/hyperlink" Target="https://docs.microsoft.com/en-us/azure-stack/operator/azure-stack-marketplace-change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docs.microsoft.com/en-us/azure-stack/operator/azure-stack-marketplace-azure-items?view=azs-2008" TargetMode="External"/><Relationship Id="rId3" Type="http://schemas.openxmlformats.org/officeDocument/2006/relationships/image" Target="../media/image7.emf"/><Relationship Id="rId7" Type="http://schemas.openxmlformats.org/officeDocument/2006/relationships/image" Target="../media/image11.emf"/><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hyperlink" Target="https://docs.microsoft.com/en-us/azure-stack/operator/azure-stack-registration?view=azs-2008&amp;tabs=az1%2Caz2%2Caz3%2Caz4&amp;pivots=state-connected" TargetMode="External"/><Relationship Id="rId5" Type="http://schemas.openxmlformats.org/officeDocument/2006/relationships/image" Target="../media/image14.emf"/><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702" y="2582862"/>
            <a:ext cx="6400736" cy="1828800"/>
          </a:xfrm>
        </p:spPr>
        <p:txBody>
          <a:bodyPr/>
          <a:lstStyle/>
          <a:p>
            <a:r>
              <a:rPr lang="en-US" dirty="0">
                <a:solidFill>
                  <a:srgbClr val="505050"/>
                </a:solidFill>
              </a:rPr>
              <a:t>Offering Microsoft Azure Stack Hub Resources</a:t>
            </a:r>
          </a:p>
        </p:txBody>
      </p:sp>
      <p:sp>
        <p:nvSpPr>
          <p:cNvPr id="3" name="Text Placeholder 2"/>
          <p:cNvSpPr>
            <a:spLocks noGrp="1"/>
          </p:cNvSpPr>
          <p:nvPr>
            <p:ph type="body" sz="quarter" idx="14"/>
          </p:nvPr>
        </p:nvSpPr>
        <p:spPr>
          <a:xfrm>
            <a:off x="273050" y="4418148"/>
            <a:ext cx="6402388" cy="609398"/>
          </a:xfrm>
        </p:spPr>
        <p:txBody>
          <a:bodyPr>
            <a:spAutoFit/>
          </a:bodyPr>
          <a:lstStyle/>
          <a:p>
            <a:pPr lvl="0"/>
            <a:r>
              <a:rPr lang="en-US" sz="2800" dirty="0">
                <a:solidFill>
                  <a:srgbClr val="505050"/>
                </a:solidFill>
              </a:rPr>
              <a:t>Microsoft Azure Stack Hub Marketplace</a:t>
            </a:r>
          </a:p>
        </p:txBody>
      </p:sp>
      <p:pic>
        <p:nvPicPr>
          <p:cNvPr id="11" name="Picture 10"/>
          <p:cNvPicPr>
            <a:picLocks noChangeAspect="1"/>
          </p:cNvPicPr>
          <p:nvPr/>
        </p:nvPicPr>
        <p:blipFill>
          <a:blip r:embed="rId3" cstate="screen">
            <a:duotone>
              <a:schemeClr val="accent5">
                <a:shade val="45000"/>
                <a:satMod val="135000"/>
              </a:schemeClr>
              <a:prstClr val="white"/>
            </a:duotone>
            <a:extLst>
              <a:ext uri="{28A0092B-C50C-407E-A947-70E740481C1C}">
                <a14:useLocalDpi xmlns:a14="http://schemas.microsoft.com/office/drawing/2010/main"/>
              </a:ext>
            </a:extLst>
          </a:blip>
          <a:stretch>
            <a:fillRect/>
          </a:stretch>
        </p:blipFill>
        <p:spPr>
          <a:xfrm>
            <a:off x="2255837" y="449262"/>
            <a:ext cx="578704" cy="383248"/>
          </a:xfrm>
          <a:prstGeom prst="rect">
            <a:avLst/>
          </a:prstGeom>
        </p:spPr>
      </p:pic>
      <p:sp>
        <p:nvSpPr>
          <p:cNvPr id="6" name="Rectangle 5">
            <a:extLst>
              <a:ext uri="{FF2B5EF4-FFF2-40B4-BE49-F238E27FC236}">
                <a16:creationId xmlns:a16="http://schemas.microsoft.com/office/drawing/2014/main" id="{56A0906F-0919-446A-B4AF-F9FD27A19414}"/>
              </a:ext>
            </a:extLst>
          </p:cNvPr>
          <p:cNvSpPr/>
          <p:nvPr/>
        </p:nvSpPr>
        <p:spPr>
          <a:xfrm>
            <a:off x="305949" y="5097462"/>
            <a:ext cx="6216419" cy="646331"/>
          </a:xfrm>
          <a:prstGeom prst="rect">
            <a:avLst/>
          </a:prstGeom>
        </p:spPr>
        <p:txBody>
          <a:bodyPr wrap="square">
            <a:spAutoFit/>
          </a:bodyPr>
          <a:lstStyle/>
          <a:p>
            <a:r>
              <a:rPr lang="en-US" dirty="0">
                <a:latin typeface="Calibri" panose="020F0502020204030204" pitchFamily="34" charset="0"/>
                <a:ea typeface="Calibri" panose="020F0502020204030204" pitchFamily="34" charset="0"/>
              </a:rPr>
              <a:t>This work is licensed under a </a:t>
            </a:r>
            <a:r>
              <a:rPr lang="en-US" u="sng" dirty="0">
                <a:solidFill>
                  <a:srgbClr val="0563C1"/>
                </a:solidFill>
                <a:latin typeface="Calibri" panose="020F0502020204030204" pitchFamily="34" charset="0"/>
                <a:ea typeface="Calibri" panose="020F0502020204030204" pitchFamily="34" charset="0"/>
                <a:hlinkClick r:id="rId4"/>
              </a:rPr>
              <a:t>Creative Commons Attribution - </a:t>
            </a:r>
            <a:r>
              <a:rPr lang="en-US" u="sng" dirty="0" err="1">
                <a:solidFill>
                  <a:srgbClr val="0563C1"/>
                </a:solidFill>
                <a:latin typeface="Calibri" panose="020F0502020204030204" pitchFamily="34" charset="0"/>
                <a:ea typeface="Calibri" panose="020F0502020204030204" pitchFamily="34" charset="0"/>
                <a:hlinkClick r:id="rId4"/>
              </a:rPr>
              <a:t>ShareAlike</a:t>
            </a:r>
            <a:r>
              <a:rPr lang="en-US" u="sng" dirty="0">
                <a:solidFill>
                  <a:srgbClr val="0563C1"/>
                </a:solidFill>
                <a:latin typeface="Calibri" panose="020F0502020204030204" pitchFamily="34" charset="0"/>
                <a:ea typeface="Calibri" panose="020F0502020204030204" pitchFamily="34" charset="0"/>
                <a:hlinkClick r:id="rId4"/>
              </a:rPr>
              <a:t> 4.0 International Public License</a:t>
            </a:r>
            <a:endParaRPr lang="en-CA" dirty="0"/>
          </a:p>
        </p:txBody>
      </p:sp>
    </p:spTree>
    <p:extLst>
      <p:ext uri="{BB962C8B-B14F-4D97-AF65-F5344CB8AC3E}">
        <p14:creationId xmlns:p14="http://schemas.microsoft.com/office/powerpoint/2010/main" val="1140389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11889564" cy="917575"/>
          </a:xfrm>
        </p:spPr>
        <p:txBody>
          <a:bodyPr/>
          <a:lstStyle/>
          <a:p>
            <a:r>
              <a:rPr lang="en-US" dirty="0">
                <a:solidFill>
                  <a:srgbClr val="505050"/>
                </a:solidFill>
              </a:rPr>
              <a:t>Registration process</a:t>
            </a:r>
          </a:p>
        </p:txBody>
      </p:sp>
      <p:sp>
        <p:nvSpPr>
          <p:cNvPr id="6" name="Rounded Rectangle 5"/>
          <p:cNvSpPr/>
          <p:nvPr/>
        </p:nvSpPr>
        <p:spPr bwMode="auto">
          <a:xfrm>
            <a:off x="655637" y="2364343"/>
            <a:ext cx="3185747" cy="1361519"/>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chemeClr val="tx2"/>
                </a:solidFill>
                <a:effectLst/>
                <a:uLnTx/>
                <a:uFillTx/>
                <a:latin typeface="+mj-lt"/>
                <a:ea typeface="+mn-ea"/>
                <a:cs typeface="+mn-cs"/>
              </a:rPr>
              <a:t> Get registration token</a:t>
            </a:r>
          </a:p>
        </p:txBody>
      </p:sp>
      <p:sp>
        <p:nvSpPr>
          <p:cNvPr id="9" name="Rounded Rectangle 8"/>
          <p:cNvSpPr/>
          <p:nvPr/>
        </p:nvSpPr>
        <p:spPr bwMode="auto">
          <a:xfrm>
            <a:off x="808037" y="4545361"/>
            <a:ext cx="3033347" cy="1361519"/>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400" dirty="0">
                <a:solidFill>
                  <a:schemeClr val="tx2"/>
                </a:solidFill>
                <a:latin typeface="+mj-lt"/>
              </a:rPr>
              <a:t>Input activation key</a:t>
            </a:r>
          </a:p>
        </p:txBody>
      </p:sp>
      <p:cxnSp>
        <p:nvCxnSpPr>
          <p:cNvPr id="14" name="Straight Arrow Connector 13"/>
          <p:cNvCxnSpPr>
            <a:cxnSpLocks/>
          </p:cNvCxnSpPr>
          <p:nvPr/>
        </p:nvCxnSpPr>
        <p:spPr>
          <a:xfrm rot="16200000">
            <a:off x="4400400" y="2515723"/>
            <a:ext cx="0" cy="74387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cxnSpLocks/>
          </p:cNvCxnSpPr>
          <p:nvPr/>
        </p:nvCxnSpPr>
        <p:spPr>
          <a:xfrm rot="5400000" flipH="1">
            <a:off x="4400400" y="4897976"/>
            <a:ext cx="0" cy="74387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Freeform 154"/>
          <p:cNvSpPr>
            <a:spLocks noChangeAspect="1"/>
          </p:cNvSpPr>
          <p:nvPr/>
        </p:nvSpPr>
        <p:spPr bwMode="auto">
          <a:xfrm>
            <a:off x="5308278" y="1669488"/>
            <a:ext cx="7331008" cy="4068588"/>
          </a:xfrm>
          <a:custGeom>
            <a:avLst/>
            <a:gdLst>
              <a:gd name="connsiteX0" fmla="*/ 3327431 w 6743426"/>
              <a:gd name="connsiteY0" fmla="*/ 0 h 3742489"/>
              <a:gd name="connsiteX1" fmla="*/ 4801879 w 6743426"/>
              <a:gd name="connsiteY1" fmla="*/ 977330 h 3742489"/>
              <a:gd name="connsiteX2" fmla="*/ 4813643 w 6743426"/>
              <a:gd name="connsiteY2" fmla="*/ 1009471 h 3742489"/>
              <a:gd name="connsiteX3" fmla="*/ 4907093 w 6743426"/>
              <a:gd name="connsiteY3" fmla="*/ 975268 h 3742489"/>
              <a:gd name="connsiteX4" fmla="*/ 5327998 w 6743426"/>
              <a:gd name="connsiteY4" fmla="*/ 911633 h 3742489"/>
              <a:gd name="connsiteX5" fmla="*/ 6743426 w 6743426"/>
              <a:gd name="connsiteY5" fmla="*/ 2327061 h 3742489"/>
              <a:gd name="connsiteX6" fmla="*/ 6742319 w 6743426"/>
              <a:gd name="connsiteY6" fmla="*/ 2348975 h 3742489"/>
              <a:gd name="connsiteX7" fmla="*/ 6743426 w 6743426"/>
              <a:gd name="connsiteY7" fmla="*/ 2370889 h 3742489"/>
              <a:gd name="connsiteX8" fmla="*/ 6738252 w 6743426"/>
              <a:gd name="connsiteY8" fmla="*/ 2429533 h 3742489"/>
              <a:gd name="connsiteX9" fmla="*/ 6736118 w 6743426"/>
              <a:gd name="connsiteY9" fmla="*/ 2471780 h 3742489"/>
              <a:gd name="connsiteX10" fmla="*/ 6732339 w 6743426"/>
              <a:gd name="connsiteY10" fmla="*/ 2496544 h 3742489"/>
              <a:gd name="connsiteX11" fmla="*/ 6722003 w 6743426"/>
              <a:gd name="connsiteY11" fmla="*/ 2613685 h 3742489"/>
              <a:gd name="connsiteX12" fmla="*/ 5648251 w 6743426"/>
              <a:gd name="connsiteY12" fmla="*/ 3714623 h 3742489"/>
              <a:gd name="connsiteX13" fmla="*/ 5535946 w 6743426"/>
              <a:gd name="connsiteY13" fmla="*/ 3731763 h 3742489"/>
              <a:gd name="connsiteX14" fmla="*/ 5535946 w 6743426"/>
              <a:gd name="connsiteY14" fmla="*/ 3742489 h 3742489"/>
              <a:gd name="connsiteX15" fmla="*/ 5371826 w 6743426"/>
              <a:gd name="connsiteY15" fmla="*/ 3742489 h 3742489"/>
              <a:gd name="connsiteX16" fmla="*/ 5327998 w 6743426"/>
              <a:gd name="connsiteY16" fmla="*/ 3742489 h 3742489"/>
              <a:gd name="connsiteX17" fmla="*/ 3814471 w 6743426"/>
              <a:gd name="connsiteY17" fmla="*/ 3742489 h 3742489"/>
              <a:gd name="connsiteX18" fmla="*/ 777240 w 6743426"/>
              <a:gd name="connsiteY18" fmla="*/ 3742489 h 3742489"/>
              <a:gd name="connsiteX19" fmla="*/ 724909 w 6743426"/>
              <a:gd name="connsiteY19" fmla="*/ 3742489 h 3742489"/>
              <a:gd name="connsiteX20" fmla="*/ 724909 w 6743426"/>
              <a:gd name="connsiteY20" fmla="*/ 3739847 h 3742489"/>
              <a:gd name="connsiteX21" fmla="*/ 697772 w 6743426"/>
              <a:gd name="connsiteY21" fmla="*/ 3738476 h 3742489"/>
              <a:gd name="connsiteX22" fmla="*/ 0 w 6743426"/>
              <a:gd name="connsiteY22" fmla="*/ 2965249 h 3742489"/>
              <a:gd name="connsiteX23" fmla="*/ 777240 w 6743426"/>
              <a:gd name="connsiteY23" fmla="*/ 2188009 h 3742489"/>
              <a:gd name="connsiteX24" fmla="*/ 865800 w 6743426"/>
              <a:gd name="connsiteY24" fmla="*/ 2194710 h 3742489"/>
              <a:gd name="connsiteX25" fmla="*/ 851235 w 6743426"/>
              <a:gd name="connsiteY25" fmla="*/ 2050231 h 3742489"/>
              <a:gd name="connsiteX26" fmla="*/ 1765635 w 6743426"/>
              <a:gd name="connsiteY26" fmla="*/ 1135831 h 3742489"/>
              <a:gd name="connsiteX27" fmla="*/ 1795829 w 6743426"/>
              <a:gd name="connsiteY27" fmla="*/ 1137356 h 3742489"/>
              <a:gd name="connsiteX28" fmla="*/ 1799173 w 6743426"/>
              <a:gd name="connsiteY28" fmla="*/ 1124349 h 3742489"/>
              <a:gd name="connsiteX29" fmla="*/ 3327431 w 6743426"/>
              <a:gd name="connsiteY29" fmla="*/ 0 h 3742489"/>
              <a:gd name="connsiteX0" fmla="*/ 3327431 w 6743426"/>
              <a:gd name="connsiteY0" fmla="*/ 0 h 3742489"/>
              <a:gd name="connsiteX1" fmla="*/ 4801879 w 6743426"/>
              <a:gd name="connsiteY1" fmla="*/ 977330 h 3742489"/>
              <a:gd name="connsiteX2" fmla="*/ 4813643 w 6743426"/>
              <a:gd name="connsiteY2" fmla="*/ 1009471 h 3742489"/>
              <a:gd name="connsiteX3" fmla="*/ 4907093 w 6743426"/>
              <a:gd name="connsiteY3" fmla="*/ 975268 h 3742489"/>
              <a:gd name="connsiteX4" fmla="*/ 5327998 w 6743426"/>
              <a:gd name="connsiteY4" fmla="*/ 911633 h 3742489"/>
              <a:gd name="connsiteX5" fmla="*/ 6743426 w 6743426"/>
              <a:gd name="connsiteY5" fmla="*/ 2327061 h 3742489"/>
              <a:gd name="connsiteX6" fmla="*/ 6742319 w 6743426"/>
              <a:gd name="connsiteY6" fmla="*/ 2348975 h 3742489"/>
              <a:gd name="connsiteX7" fmla="*/ 6743426 w 6743426"/>
              <a:gd name="connsiteY7" fmla="*/ 2370889 h 3742489"/>
              <a:gd name="connsiteX8" fmla="*/ 6738252 w 6743426"/>
              <a:gd name="connsiteY8" fmla="*/ 2429533 h 3742489"/>
              <a:gd name="connsiteX9" fmla="*/ 6736118 w 6743426"/>
              <a:gd name="connsiteY9" fmla="*/ 2471780 h 3742489"/>
              <a:gd name="connsiteX10" fmla="*/ 6732339 w 6743426"/>
              <a:gd name="connsiteY10" fmla="*/ 2496544 h 3742489"/>
              <a:gd name="connsiteX11" fmla="*/ 6722003 w 6743426"/>
              <a:gd name="connsiteY11" fmla="*/ 2613685 h 3742489"/>
              <a:gd name="connsiteX12" fmla="*/ 5648251 w 6743426"/>
              <a:gd name="connsiteY12" fmla="*/ 3714623 h 3742489"/>
              <a:gd name="connsiteX13" fmla="*/ 5535946 w 6743426"/>
              <a:gd name="connsiteY13" fmla="*/ 3731763 h 3742489"/>
              <a:gd name="connsiteX14" fmla="*/ 5371826 w 6743426"/>
              <a:gd name="connsiteY14" fmla="*/ 3742489 h 3742489"/>
              <a:gd name="connsiteX15" fmla="*/ 5327998 w 6743426"/>
              <a:gd name="connsiteY15" fmla="*/ 3742489 h 3742489"/>
              <a:gd name="connsiteX16" fmla="*/ 3814471 w 6743426"/>
              <a:gd name="connsiteY16" fmla="*/ 3742489 h 3742489"/>
              <a:gd name="connsiteX17" fmla="*/ 777240 w 6743426"/>
              <a:gd name="connsiteY17" fmla="*/ 3742489 h 3742489"/>
              <a:gd name="connsiteX18" fmla="*/ 724909 w 6743426"/>
              <a:gd name="connsiteY18" fmla="*/ 3742489 h 3742489"/>
              <a:gd name="connsiteX19" fmla="*/ 724909 w 6743426"/>
              <a:gd name="connsiteY19" fmla="*/ 3739847 h 3742489"/>
              <a:gd name="connsiteX20" fmla="*/ 697772 w 6743426"/>
              <a:gd name="connsiteY20" fmla="*/ 3738476 h 3742489"/>
              <a:gd name="connsiteX21" fmla="*/ 0 w 6743426"/>
              <a:gd name="connsiteY21" fmla="*/ 2965249 h 3742489"/>
              <a:gd name="connsiteX22" fmla="*/ 777240 w 6743426"/>
              <a:gd name="connsiteY22" fmla="*/ 2188009 h 3742489"/>
              <a:gd name="connsiteX23" fmla="*/ 865800 w 6743426"/>
              <a:gd name="connsiteY23" fmla="*/ 2194710 h 3742489"/>
              <a:gd name="connsiteX24" fmla="*/ 851235 w 6743426"/>
              <a:gd name="connsiteY24" fmla="*/ 2050231 h 3742489"/>
              <a:gd name="connsiteX25" fmla="*/ 1765635 w 6743426"/>
              <a:gd name="connsiteY25" fmla="*/ 1135831 h 3742489"/>
              <a:gd name="connsiteX26" fmla="*/ 1795829 w 6743426"/>
              <a:gd name="connsiteY26" fmla="*/ 1137356 h 3742489"/>
              <a:gd name="connsiteX27" fmla="*/ 1799173 w 6743426"/>
              <a:gd name="connsiteY27" fmla="*/ 1124349 h 3742489"/>
              <a:gd name="connsiteX28" fmla="*/ 3327431 w 6743426"/>
              <a:gd name="connsiteY28" fmla="*/ 0 h 374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743426" h="3742489">
                <a:moveTo>
                  <a:pt x="3327431" y="0"/>
                </a:moveTo>
                <a:cubicBezTo>
                  <a:pt x="3990255" y="0"/>
                  <a:pt x="4558956" y="402994"/>
                  <a:pt x="4801879" y="977330"/>
                </a:cubicBezTo>
                <a:lnTo>
                  <a:pt x="4813643" y="1009471"/>
                </a:lnTo>
                <a:lnTo>
                  <a:pt x="4907093" y="975268"/>
                </a:lnTo>
                <a:cubicBezTo>
                  <a:pt x="5040057" y="933912"/>
                  <a:pt x="5181426" y="911633"/>
                  <a:pt x="5327998" y="911633"/>
                </a:cubicBezTo>
                <a:cubicBezTo>
                  <a:pt x="6109717" y="911633"/>
                  <a:pt x="6743426" y="1545342"/>
                  <a:pt x="6743426" y="2327061"/>
                </a:cubicBezTo>
                <a:lnTo>
                  <a:pt x="6742319" y="2348975"/>
                </a:lnTo>
                <a:lnTo>
                  <a:pt x="6743426" y="2370889"/>
                </a:lnTo>
                <a:lnTo>
                  <a:pt x="6738252" y="2429533"/>
                </a:lnTo>
                <a:lnTo>
                  <a:pt x="6736118" y="2471780"/>
                </a:lnTo>
                <a:lnTo>
                  <a:pt x="6732339" y="2496544"/>
                </a:lnTo>
                <a:lnTo>
                  <a:pt x="6722003" y="2613685"/>
                </a:lnTo>
                <a:cubicBezTo>
                  <a:pt x="6623466" y="3165325"/>
                  <a:pt x="6195139" y="3602714"/>
                  <a:pt x="5648251" y="3714623"/>
                </a:cubicBezTo>
                <a:lnTo>
                  <a:pt x="5535946" y="3731763"/>
                </a:lnTo>
                <a:lnTo>
                  <a:pt x="5371826" y="3742489"/>
                </a:lnTo>
                <a:lnTo>
                  <a:pt x="5327998" y="3742489"/>
                </a:lnTo>
                <a:lnTo>
                  <a:pt x="3814471" y="3742489"/>
                </a:lnTo>
                <a:lnTo>
                  <a:pt x="777240" y="3742489"/>
                </a:lnTo>
                <a:lnTo>
                  <a:pt x="724909" y="3742489"/>
                </a:lnTo>
                <a:lnTo>
                  <a:pt x="724909" y="3739847"/>
                </a:lnTo>
                <a:lnTo>
                  <a:pt x="697772" y="3738476"/>
                </a:lnTo>
                <a:cubicBezTo>
                  <a:pt x="305844" y="3698674"/>
                  <a:pt x="0" y="3367679"/>
                  <a:pt x="0" y="2965249"/>
                </a:cubicBezTo>
                <a:cubicBezTo>
                  <a:pt x="0" y="2535991"/>
                  <a:pt x="347982" y="2188009"/>
                  <a:pt x="777240" y="2188009"/>
                </a:cubicBezTo>
                <a:lnTo>
                  <a:pt x="865800" y="2194710"/>
                </a:lnTo>
                <a:lnTo>
                  <a:pt x="851235" y="2050231"/>
                </a:lnTo>
                <a:cubicBezTo>
                  <a:pt x="851235" y="1545222"/>
                  <a:pt x="1260626" y="1135831"/>
                  <a:pt x="1765635" y="1135831"/>
                </a:cubicBezTo>
                <a:lnTo>
                  <a:pt x="1795829" y="1137356"/>
                </a:lnTo>
                <a:lnTo>
                  <a:pt x="1799173" y="1124349"/>
                </a:lnTo>
                <a:cubicBezTo>
                  <a:pt x="2001777" y="472958"/>
                  <a:pt x="2609371" y="0"/>
                  <a:pt x="3327431" y="0"/>
                </a:cubicBezTo>
                <a:close/>
              </a:path>
            </a:pathLst>
          </a:custGeom>
          <a:blipFill>
            <a:blip r:embed="rId3" cstate="screen">
              <a:extLst>
                <a:ext uri="{28A0092B-C50C-407E-A947-70E740481C1C}">
                  <a14:useLocalDpi xmlns:a14="http://schemas.microsoft.com/office/drawing/2010/main"/>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50" tIns="146200" rIns="182750" bIns="146200" numCol="1" spcCol="0" rtlCol="0" fromWordArt="0" anchor="ctr" anchorCtr="0" forceAA="0" compatLnSpc="1">
            <a:prstTxWarp prst="textNoShape">
              <a:avLst/>
            </a:prstTxWarp>
            <a:noAutofit/>
          </a:bodyPr>
          <a:lstStyle/>
          <a:p>
            <a:pPr algn="ctr" defTabSz="913522">
              <a:defRPr/>
            </a:pPr>
            <a:endParaRPr lang="en-US" sz="1395" b="1" kern="0" spc="50">
              <a:gradFill>
                <a:gsLst>
                  <a:gs pos="24779">
                    <a:srgbClr val="505050"/>
                  </a:gs>
                  <a:gs pos="100000">
                    <a:srgbClr val="505050"/>
                  </a:gs>
                </a:gsLst>
                <a:lin ang="5400000" scaled="1"/>
              </a:gradFill>
              <a:latin typeface="Segoe UI"/>
              <a:cs typeface="Segoe UI Semibold" panose="020B0702040204020203" pitchFamily="34" charset="0"/>
            </a:endParaRPr>
          </a:p>
        </p:txBody>
      </p:sp>
      <p:sp>
        <p:nvSpPr>
          <p:cNvPr id="26" name="Oval 25"/>
          <p:cNvSpPr/>
          <p:nvPr/>
        </p:nvSpPr>
        <p:spPr bwMode="auto">
          <a:xfrm flipV="1">
            <a:off x="7208837" y="1668462"/>
            <a:ext cx="3473186" cy="3473186"/>
          </a:xfrm>
          <a:prstGeom prst="ellipse">
            <a:avLst/>
          </a:prstGeom>
          <a:gradFill>
            <a:gsLst>
              <a:gs pos="0">
                <a:schemeClr val="bg1">
                  <a:alpha val="27000"/>
                </a:schemeClr>
              </a:gs>
              <a:gs pos="100000">
                <a:schemeClr val="bg1">
                  <a:alpha val="0"/>
                </a:schemeClr>
              </a:gs>
            </a:gsLst>
            <a:lin ang="5400000" scaled="1"/>
          </a:gra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750" tIns="146200" rIns="182750" bIns="146200" numCol="1" spcCol="0" rtlCol="0" fromWordArt="0" anchor="ctr" anchorCtr="0" forceAA="0" compatLnSpc="1">
            <a:prstTxWarp prst="textNoShape">
              <a:avLst/>
            </a:prstTxWarp>
            <a:noAutofit/>
          </a:bodyPr>
          <a:lstStyle/>
          <a:p>
            <a:pPr algn="ctr" defTabSz="913522">
              <a:defRPr/>
            </a:pPr>
            <a:endParaRPr lang="en-US" sz="1395" b="1" kern="0" spc="50">
              <a:gradFill>
                <a:gsLst>
                  <a:gs pos="24779">
                    <a:srgbClr val="505050"/>
                  </a:gs>
                  <a:gs pos="100000">
                    <a:srgbClr val="505050"/>
                  </a:gs>
                </a:gsLst>
                <a:lin ang="5400000" scaled="1"/>
              </a:gradFill>
              <a:latin typeface="Segoe UI"/>
              <a:cs typeface="Segoe UI Semibold" panose="020B0702040204020203" pitchFamily="34" charset="0"/>
            </a:endParaRPr>
          </a:p>
        </p:txBody>
      </p:sp>
      <p:sp>
        <p:nvSpPr>
          <p:cNvPr id="27" name="Oval 26"/>
          <p:cNvSpPr/>
          <p:nvPr/>
        </p:nvSpPr>
        <p:spPr bwMode="auto">
          <a:xfrm rot="6300000">
            <a:off x="5310772" y="4073511"/>
            <a:ext cx="1686975" cy="1686975"/>
          </a:xfrm>
          <a:prstGeom prst="ellipse">
            <a:avLst/>
          </a:prstGeom>
          <a:gradFill>
            <a:gsLst>
              <a:gs pos="0">
                <a:schemeClr val="bg1">
                  <a:alpha val="37000"/>
                </a:schemeClr>
              </a:gs>
              <a:gs pos="100000">
                <a:schemeClr val="bg1">
                  <a:alpha val="0"/>
                </a:schemeClr>
              </a:gs>
            </a:gsLst>
            <a:lin ang="5400000" scaled="1"/>
          </a:gra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750" tIns="146200" rIns="182750" bIns="146200" numCol="1" spcCol="0" rtlCol="0" fromWordArt="0" anchor="ctr" anchorCtr="0" forceAA="0" compatLnSpc="1">
            <a:prstTxWarp prst="textNoShape">
              <a:avLst/>
            </a:prstTxWarp>
            <a:noAutofit/>
          </a:bodyPr>
          <a:lstStyle/>
          <a:p>
            <a:pPr algn="ctr" defTabSz="913522">
              <a:defRPr/>
            </a:pPr>
            <a:endParaRPr lang="en-US" sz="1395" b="1" kern="0" spc="50">
              <a:gradFill>
                <a:gsLst>
                  <a:gs pos="24779">
                    <a:srgbClr val="505050"/>
                  </a:gs>
                  <a:gs pos="100000">
                    <a:srgbClr val="505050"/>
                  </a:gs>
                </a:gsLst>
                <a:lin ang="5400000" scaled="1"/>
              </a:gradFill>
              <a:latin typeface="Segoe UI"/>
              <a:cs typeface="Segoe UI Semibold" panose="020B0702040204020203" pitchFamily="34" charset="0"/>
            </a:endParaRPr>
          </a:p>
        </p:txBody>
      </p:sp>
      <p:sp>
        <p:nvSpPr>
          <p:cNvPr id="28" name="Oval 27"/>
          <p:cNvSpPr/>
          <p:nvPr/>
        </p:nvSpPr>
        <p:spPr bwMode="auto">
          <a:xfrm rot="7200000">
            <a:off x="6187672" y="2946084"/>
            <a:ext cx="1984677" cy="1984677"/>
          </a:xfrm>
          <a:prstGeom prst="ellipse">
            <a:avLst/>
          </a:prstGeom>
          <a:gradFill>
            <a:gsLst>
              <a:gs pos="0">
                <a:schemeClr val="bg1">
                  <a:alpha val="27000"/>
                </a:schemeClr>
              </a:gs>
              <a:gs pos="35360">
                <a:srgbClr val="FFFFFF">
                  <a:alpha val="8000"/>
                </a:srgbClr>
              </a:gs>
              <a:gs pos="80000">
                <a:schemeClr val="bg1">
                  <a:alpha val="0"/>
                </a:schemeClr>
              </a:gs>
            </a:gsLst>
            <a:lin ang="5400000" scaled="1"/>
          </a:gra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750" tIns="146200" rIns="182750" bIns="146200" numCol="1" spcCol="0" rtlCol="0" fromWordArt="0" anchor="ctr" anchorCtr="0" forceAA="0" compatLnSpc="1">
            <a:prstTxWarp prst="textNoShape">
              <a:avLst/>
            </a:prstTxWarp>
            <a:noAutofit/>
          </a:bodyPr>
          <a:lstStyle/>
          <a:p>
            <a:pPr algn="ctr" defTabSz="913522">
              <a:defRPr/>
            </a:pPr>
            <a:endParaRPr lang="en-US" sz="1395" b="1" kern="0" spc="50">
              <a:gradFill>
                <a:gsLst>
                  <a:gs pos="24779">
                    <a:srgbClr val="505050"/>
                  </a:gs>
                  <a:gs pos="100000">
                    <a:srgbClr val="505050"/>
                  </a:gs>
                </a:gsLst>
                <a:lin ang="5400000" scaled="1"/>
              </a:gradFill>
              <a:latin typeface="Segoe UI"/>
              <a:cs typeface="Segoe UI Semibold" panose="020B0702040204020203" pitchFamily="34" charset="0"/>
            </a:endParaRPr>
          </a:p>
        </p:txBody>
      </p:sp>
      <p:sp>
        <p:nvSpPr>
          <p:cNvPr id="29" name="Oval 28"/>
          <p:cNvSpPr/>
          <p:nvPr/>
        </p:nvSpPr>
        <p:spPr bwMode="auto">
          <a:xfrm rot="16200000" flipH="1">
            <a:off x="9596881" y="2552622"/>
            <a:ext cx="3127440" cy="3331524"/>
          </a:xfrm>
          <a:prstGeom prst="ellipse">
            <a:avLst/>
          </a:prstGeom>
          <a:gradFill>
            <a:gsLst>
              <a:gs pos="0">
                <a:schemeClr val="bg1">
                  <a:alpha val="27000"/>
                </a:schemeClr>
              </a:gs>
              <a:gs pos="100000">
                <a:schemeClr val="bg1">
                  <a:alpha val="0"/>
                </a:schemeClr>
              </a:gs>
            </a:gsLst>
            <a:lin ang="5400000" scaled="1"/>
          </a:gra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750" tIns="146200" rIns="182750" bIns="146200" numCol="1" spcCol="0" rtlCol="0" fromWordArt="0" anchor="ctr" anchorCtr="0" forceAA="0" compatLnSpc="1">
            <a:prstTxWarp prst="textNoShape">
              <a:avLst/>
            </a:prstTxWarp>
            <a:noAutofit/>
          </a:bodyPr>
          <a:lstStyle/>
          <a:p>
            <a:pPr algn="ctr" defTabSz="913522">
              <a:defRPr/>
            </a:pPr>
            <a:endParaRPr lang="en-US" sz="1395" b="1" kern="0" spc="50">
              <a:gradFill>
                <a:gsLst>
                  <a:gs pos="24779">
                    <a:srgbClr val="505050"/>
                  </a:gs>
                  <a:gs pos="100000">
                    <a:srgbClr val="505050"/>
                  </a:gs>
                </a:gsLst>
                <a:lin ang="5400000" scaled="1"/>
              </a:gradFill>
              <a:latin typeface="Segoe UI"/>
              <a:cs typeface="Segoe UI Semibold" panose="020B0702040204020203" pitchFamily="34" charset="0"/>
            </a:endParaRPr>
          </a:p>
        </p:txBody>
      </p:sp>
      <p:sp>
        <p:nvSpPr>
          <p:cNvPr id="30" name="Title"/>
          <p:cNvSpPr txBox="1">
            <a:spLocks/>
          </p:cNvSpPr>
          <p:nvPr/>
        </p:nvSpPr>
        <p:spPr>
          <a:xfrm>
            <a:off x="6589054" y="1774807"/>
            <a:ext cx="4763222" cy="995783"/>
          </a:xfrm>
          <a:prstGeom prst="rect">
            <a:avLst/>
          </a:prstGeom>
        </p:spPr>
        <p:txBody>
          <a:bodyPr vert="horz" wrap="square" lIns="146200" tIns="91376" rIns="146200" bIns="91376" rtlCol="0" anchor="t">
            <a:noAutofit/>
          </a:bodyPr>
          <a:lstStyle>
            <a:lvl1pPr algn="ctr">
              <a:lnSpc>
                <a:spcPct val="90000"/>
              </a:lnSpc>
              <a:spcBef>
                <a:spcPct val="0"/>
              </a:spcBef>
              <a:buNone/>
              <a:defRPr lang="en-US" sz="4800" b="0" cap="none" spc="-102" baseline="0" dirty="0" smtClean="0">
                <a:ln w="3175">
                  <a:noFill/>
                </a:ln>
                <a:gradFill>
                  <a:gsLst>
                    <a:gs pos="21239">
                      <a:schemeClr val="bg2">
                        <a:lumMod val="50000"/>
                      </a:schemeClr>
                    </a:gs>
                    <a:gs pos="84000">
                      <a:schemeClr val="bg2">
                        <a:lumMod val="50000"/>
                      </a:schemeClr>
                    </a:gs>
                  </a:gsLst>
                  <a:lin ang="5400000" scaled="0"/>
                </a:gradFill>
                <a:effectLst/>
                <a:latin typeface="+mj-lt"/>
                <a:cs typeface="Segoe UI" pitchFamily="34" charset="0"/>
              </a:defRPr>
            </a:lvl1pPr>
          </a:lstStyle>
          <a:p>
            <a:pPr defTabSz="913522">
              <a:defRPr/>
            </a:pPr>
            <a:r>
              <a:rPr lang="en-US" sz="2800" spc="0" dirty="0">
                <a:ln>
                  <a:noFill/>
                </a:ln>
                <a:solidFill>
                  <a:schemeClr val="bg1"/>
                </a:solidFill>
                <a:cs typeface="+mn-cs"/>
              </a:rPr>
              <a:t>Azure</a:t>
            </a:r>
          </a:p>
        </p:txBody>
      </p:sp>
      <p:sp>
        <p:nvSpPr>
          <p:cNvPr id="31" name="Rounded Rectangle 6"/>
          <p:cNvSpPr/>
          <p:nvPr/>
        </p:nvSpPr>
        <p:spPr bwMode="auto">
          <a:xfrm>
            <a:off x="7278225" y="2245656"/>
            <a:ext cx="3403798" cy="1361519"/>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chemeClr val="bg1"/>
                </a:solidFill>
                <a:effectLst/>
                <a:uLnTx/>
                <a:uFillTx/>
                <a:latin typeface="+mj-lt"/>
                <a:ea typeface="+mn-ea"/>
                <a:cs typeface="+mn-cs"/>
              </a:rPr>
              <a:t>Create registration object</a:t>
            </a:r>
          </a:p>
        </p:txBody>
      </p:sp>
      <p:sp>
        <p:nvSpPr>
          <p:cNvPr id="32" name="Rounded Rectangle 7"/>
          <p:cNvSpPr/>
          <p:nvPr/>
        </p:nvSpPr>
        <p:spPr bwMode="auto">
          <a:xfrm>
            <a:off x="7278225" y="4589155"/>
            <a:ext cx="3403798" cy="1361519"/>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400" dirty="0">
                <a:solidFill>
                  <a:schemeClr val="bg1"/>
                </a:solidFill>
                <a:latin typeface="+mj-lt"/>
              </a:rPr>
              <a:t>Retrieve activation key</a:t>
            </a:r>
          </a:p>
        </p:txBody>
      </p:sp>
      <p:cxnSp>
        <p:nvCxnSpPr>
          <p:cNvPr id="33" name="Straight Arrow Connector 32"/>
          <p:cNvCxnSpPr>
            <a:cxnSpLocks/>
          </p:cNvCxnSpPr>
          <p:nvPr/>
        </p:nvCxnSpPr>
        <p:spPr>
          <a:xfrm>
            <a:off x="9045491" y="3686249"/>
            <a:ext cx="0" cy="743878"/>
          </a:xfrm>
          <a:prstGeom prst="straightConnector1">
            <a:avLst/>
          </a:prstGeom>
          <a:ln w="57150">
            <a:solidFill>
              <a:srgbClr val="FFFFFF"/>
            </a:solidFill>
            <a:tailEnd type="triangle"/>
          </a:ln>
        </p:spPr>
        <p:style>
          <a:lnRef idx="1">
            <a:schemeClr val="accent1"/>
          </a:lnRef>
          <a:fillRef idx="0">
            <a:schemeClr val="accent1"/>
          </a:fillRef>
          <a:effectRef idx="0">
            <a:schemeClr val="accent1"/>
          </a:effectRef>
          <a:fontRef idx="minor">
            <a:schemeClr val="tx1"/>
          </a:fontRef>
        </p:style>
      </p:cxnSp>
      <p:sp>
        <p:nvSpPr>
          <p:cNvPr id="16" name="Title"/>
          <p:cNvSpPr txBox="1">
            <a:spLocks/>
          </p:cNvSpPr>
          <p:nvPr/>
        </p:nvSpPr>
        <p:spPr>
          <a:xfrm>
            <a:off x="31762" y="1668462"/>
            <a:ext cx="4433875" cy="995783"/>
          </a:xfrm>
          <a:prstGeom prst="rect">
            <a:avLst/>
          </a:prstGeom>
        </p:spPr>
        <p:txBody>
          <a:bodyPr vert="horz" wrap="square" lIns="146200" tIns="91376" rIns="146200" bIns="91376" rtlCol="0" anchor="t">
            <a:noAutofit/>
          </a:bodyPr>
          <a:lstStyle>
            <a:lvl1pPr algn="ctr">
              <a:lnSpc>
                <a:spcPct val="90000"/>
              </a:lnSpc>
              <a:spcBef>
                <a:spcPct val="0"/>
              </a:spcBef>
              <a:buNone/>
              <a:defRPr lang="en-US" sz="4800" b="0" cap="none" spc="-102" baseline="0" dirty="0" smtClean="0">
                <a:ln w="3175">
                  <a:noFill/>
                </a:ln>
                <a:gradFill>
                  <a:gsLst>
                    <a:gs pos="21239">
                      <a:schemeClr val="bg2">
                        <a:lumMod val="50000"/>
                      </a:schemeClr>
                    </a:gs>
                    <a:gs pos="84000">
                      <a:schemeClr val="bg2">
                        <a:lumMod val="50000"/>
                      </a:schemeClr>
                    </a:gs>
                  </a:gsLst>
                  <a:lin ang="5400000" scaled="0"/>
                </a:gradFill>
                <a:effectLst/>
                <a:latin typeface="+mj-lt"/>
                <a:cs typeface="Segoe UI" pitchFamily="34" charset="0"/>
              </a:defRPr>
            </a:lvl1pPr>
          </a:lstStyle>
          <a:p>
            <a:pPr defTabSz="913522">
              <a:defRPr/>
            </a:pPr>
            <a:r>
              <a:rPr lang="en-US" sz="2800" b="1" spc="0" dirty="0">
                <a:ln>
                  <a:noFill/>
                </a:ln>
                <a:solidFill>
                  <a:schemeClr val="tx2"/>
                </a:solidFill>
                <a:cs typeface="+mn-cs"/>
              </a:rPr>
              <a:t>Azure Stack Hub</a:t>
            </a:r>
          </a:p>
        </p:txBody>
      </p:sp>
    </p:spTree>
    <p:extLst>
      <p:ext uri="{BB962C8B-B14F-4D97-AF65-F5344CB8AC3E}">
        <p14:creationId xmlns:p14="http://schemas.microsoft.com/office/powerpoint/2010/main" val="37569235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3"/>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5" grpId="0" animBg="1"/>
      <p:bldP spid="31" grpId="0"/>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zureStackMarketPlaceSyndic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33848"/>
            <a:ext cx="12436475" cy="6995517"/>
          </a:xfrm>
          <a:prstGeom prst="rect">
            <a:avLst/>
          </a:prstGeom>
        </p:spPr>
      </p:pic>
    </p:spTree>
    <p:extLst>
      <p:ext uri="{BB962C8B-B14F-4D97-AF65-F5344CB8AC3E}">
        <p14:creationId xmlns:p14="http://schemas.microsoft.com/office/powerpoint/2010/main" val="130953699"/>
      </p:ext>
    </p:extLst>
  </p:cSld>
  <p:clrMapOvr>
    <a:masterClrMapping/>
  </p:clrMapOvr>
  <p:transition>
    <p:fade/>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Why be connected?</a:t>
            </a:r>
          </a:p>
        </p:txBody>
      </p:sp>
      <p:sp>
        <p:nvSpPr>
          <p:cNvPr id="3" name="Text Placeholder 2"/>
          <p:cNvSpPr>
            <a:spLocks noGrp="1"/>
          </p:cNvSpPr>
          <p:nvPr>
            <p:ph type="body" sz="quarter" idx="10"/>
          </p:nvPr>
        </p:nvSpPr>
        <p:spPr>
          <a:xfrm>
            <a:off x="274638" y="1307519"/>
            <a:ext cx="11048999" cy="3031599"/>
          </a:xfrm>
        </p:spPr>
        <p:txBody>
          <a:bodyPr/>
          <a:lstStyle/>
          <a:p>
            <a:pPr>
              <a:spcAft>
                <a:spcPts val="1200"/>
              </a:spcAft>
            </a:pPr>
            <a:r>
              <a:rPr lang="en-US" sz="2800" dirty="0">
                <a:solidFill>
                  <a:srgbClr val="0078D7"/>
                </a:solidFill>
              </a:rPr>
              <a:t>Marketplace syndication*</a:t>
            </a:r>
          </a:p>
          <a:p>
            <a:pPr>
              <a:spcAft>
                <a:spcPts val="1200"/>
              </a:spcAft>
            </a:pPr>
            <a:r>
              <a:rPr lang="en-US" sz="2800" dirty="0">
                <a:solidFill>
                  <a:srgbClr val="0078D7"/>
                </a:solidFill>
              </a:rPr>
              <a:t>Option to do consumption billing</a:t>
            </a:r>
          </a:p>
          <a:p>
            <a:pPr>
              <a:spcAft>
                <a:spcPts val="1200"/>
              </a:spcAft>
            </a:pPr>
            <a:r>
              <a:rPr lang="en-US" sz="2800" dirty="0">
                <a:solidFill>
                  <a:srgbClr val="0078D7"/>
                </a:solidFill>
              </a:rPr>
              <a:t>Option to send telemetry to help improve the product</a:t>
            </a:r>
          </a:p>
          <a:p>
            <a:pPr>
              <a:spcAft>
                <a:spcPts val="600"/>
              </a:spcAft>
            </a:pPr>
            <a:r>
              <a:rPr lang="en-US" sz="2800" dirty="0">
                <a:solidFill>
                  <a:srgbClr val="0078D7"/>
                </a:solidFill>
              </a:rPr>
              <a:t>More opportunities for future value-added services</a:t>
            </a:r>
          </a:p>
          <a:p>
            <a:pPr marL="0" lvl="1">
              <a:spcBef>
                <a:spcPts val="0"/>
              </a:spcBef>
              <a:spcAft>
                <a:spcPts val="1200"/>
              </a:spcAft>
            </a:pPr>
            <a:r>
              <a:rPr lang="en-US" sz="1800" dirty="0">
                <a:solidFill>
                  <a:srgbClr val="505050"/>
                </a:solidFill>
                <a:latin typeface="+mj-lt"/>
              </a:rPr>
              <a:t>E.g. can we regularly collect environment data to predict hardware failures before the customer is even aware?</a:t>
            </a:r>
          </a:p>
        </p:txBody>
      </p:sp>
      <p:sp>
        <p:nvSpPr>
          <p:cNvPr id="4" name="TextBox 3"/>
          <p:cNvSpPr txBox="1"/>
          <p:nvPr/>
        </p:nvSpPr>
        <p:spPr>
          <a:xfrm>
            <a:off x="4770437" y="4640262"/>
            <a:ext cx="5791200" cy="960263"/>
          </a:xfrm>
          <a:prstGeom prst="rect">
            <a:avLst/>
          </a:prstGeom>
          <a:noFill/>
          <a:ln w="19050">
            <a:solidFill>
              <a:srgbClr val="FF0000"/>
            </a:solidFill>
          </a:ln>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lang="en-US" sz="1600" dirty="0">
                <a:solidFill>
                  <a:srgbClr val="FF0000"/>
                </a:solidFill>
                <a:latin typeface="Segoe UI Semilight"/>
              </a:rPr>
              <a:t>With</a:t>
            </a:r>
            <a:r>
              <a:rPr kumimoji="0" lang="en-US" sz="1600" i="0" u="none" strike="noStrike" kern="1200" cap="none" spc="0" normalizeH="0" baseline="0" noProof="0" dirty="0">
                <a:ln>
                  <a:noFill/>
                </a:ln>
                <a:solidFill>
                  <a:srgbClr val="FF0000"/>
                </a:solidFill>
                <a:effectLst/>
                <a:uLnTx/>
                <a:uFillTx/>
                <a:latin typeface="Segoe UI Semilight"/>
                <a:ea typeface="+mn-ea"/>
                <a:cs typeface="+mn-cs"/>
              </a:rPr>
              <a:t> the consumption data in Azure Stack Hub, this also opens up the possibility of querying it independently for capacity planning and/or historical usage reporting…</a:t>
            </a:r>
          </a:p>
        </p:txBody>
      </p:sp>
      <p:sp>
        <p:nvSpPr>
          <p:cNvPr id="5" name="Text Placeholder 2">
            <a:extLst>
              <a:ext uri="{FF2B5EF4-FFF2-40B4-BE49-F238E27FC236}">
                <a16:creationId xmlns:a16="http://schemas.microsoft.com/office/drawing/2014/main" id="{49040560-6AB6-4BA1-AD79-46F611134F91}"/>
              </a:ext>
            </a:extLst>
          </p:cNvPr>
          <p:cNvSpPr txBox="1">
            <a:spLocks/>
          </p:cNvSpPr>
          <p:nvPr/>
        </p:nvSpPr>
        <p:spPr>
          <a:xfrm>
            <a:off x="274638" y="6240462"/>
            <a:ext cx="8000999" cy="35086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3600" kern="1200" spc="0" baseline="0">
                <a:gradFill>
                  <a:gsLst>
                    <a:gs pos="1250">
                      <a:schemeClr val="tx1"/>
                    </a:gs>
                    <a:gs pos="100000">
                      <a:schemeClr val="tx1"/>
                    </a:gs>
                  </a:gsLst>
                  <a:lin ang="5400000" scaled="0"/>
                </a:gradFill>
                <a:latin typeface="+mj-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dirty="0">
                <a:solidFill>
                  <a:srgbClr val="505050"/>
                </a:solidFill>
              </a:rPr>
              <a:t>*Syndication is available in a limited way for disconnected customers</a:t>
            </a:r>
          </a:p>
        </p:txBody>
      </p:sp>
    </p:spTree>
    <p:extLst>
      <p:ext uri="{BB962C8B-B14F-4D97-AF65-F5344CB8AC3E}">
        <p14:creationId xmlns:p14="http://schemas.microsoft.com/office/powerpoint/2010/main" val="12076858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P spid="5"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BYOL considerations: Who owns the license?</a:t>
            </a:r>
          </a:p>
        </p:txBody>
      </p:sp>
      <p:graphicFrame>
        <p:nvGraphicFramePr>
          <p:cNvPr id="4" name="Table 3"/>
          <p:cNvGraphicFramePr>
            <a:graphicFrameLocks noGrp="1"/>
          </p:cNvGraphicFramePr>
          <p:nvPr>
            <p:extLst>
              <p:ext uri="{D42A27DB-BD31-4B8C-83A1-F6EECF244321}">
                <p14:modId xmlns:p14="http://schemas.microsoft.com/office/powerpoint/2010/main" val="1032375833"/>
              </p:ext>
            </p:extLst>
          </p:nvPr>
        </p:nvGraphicFramePr>
        <p:xfrm>
          <a:off x="503237" y="4030662"/>
          <a:ext cx="11430000" cy="2362199"/>
        </p:xfrm>
        <a:graphic>
          <a:graphicData uri="http://schemas.openxmlformats.org/drawingml/2006/table">
            <a:tbl>
              <a:tblPr firstRow="1" bandRow="1">
                <a:tableStyleId>{F5AB1C69-6EDB-4FF4-983F-18BD219EF322}</a:tableStyleId>
              </a:tblPr>
              <a:tblGrid>
                <a:gridCol w="11430000">
                  <a:extLst>
                    <a:ext uri="{9D8B030D-6E8A-4147-A177-3AD203B41FA5}">
                      <a16:colId xmlns:a16="http://schemas.microsoft.com/office/drawing/2014/main" val="2139368817"/>
                    </a:ext>
                  </a:extLst>
                </a:gridCol>
              </a:tblGrid>
              <a:tr h="616673">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800" b="0" dirty="0">
                          <a:solidFill>
                            <a:srgbClr val="0078D7"/>
                          </a:solidFill>
                          <a:latin typeface="+mj-lt"/>
                        </a:rPr>
                        <a:t>Service Providers</a:t>
                      </a:r>
                    </a:p>
                  </a:txBody>
                  <a:tcPr anchor="ctr">
                    <a:lnB w="1270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2097386893"/>
                  </a:ext>
                </a:extLst>
              </a:tr>
              <a:tr h="1745526">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800" dirty="0">
                          <a:latin typeface="+mj-lt"/>
                        </a:rPr>
                        <a:t>End tenants would need to bring license</a:t>
                      </a:r>
                    </a:p>
                    <a:p>
                      <a:pPr marL="0" marR="0" lvl="0" indent="0" algn="ctr" defTabSz="932742" rtl="0" eaLnBrk="1" fontAlgn="auto" latinLnBrk="0" hangingPunct="1">
                        <a:lnSpc>
                          <a:spcPct val="100000"/>
                        </a:lnSpc>
                        <a:spcBef>
                          <a:spcPts val="0"/>
                        </a:spcBef>
                        <a:spcAft>
                          <a:spcPts val="0"/>
                        </a:spcAft>
                        <a:buClrTx/>
                        <a:buSzTx/>
                        <a:buFontTx/>
                        <a:buNone/>
                        <a:tabLst/>
                        <a:defRPr/>
                      </a:pPr>
                      <a:r>
                        <a:rPr lang="en-US" sz="1800" dirty="0">
                          <a:latin typeface="+mj-lt"/>
                        </a:rPr>
                        <a:t>-</a:t>
                      </a:r>
                      <a:r>
                        <a:rPr lang="en-US" sz="1800" baseline="0" dirty="0">
                          <a:latin typeface="+mj-lt"/>
                        </a:rPr>
                        <a:t> or -</a:t>
                      </a:r>
                      <a:endParaRPr lang="en-US" sz="1800" dirty="0">
                        <a:latin typeface="+mj-lt"/>
                      </a:endParaRPr>
                    </a:p>
                    <a:p>
                      <a:pPr marL="0" marR="0" lvl="0" indent="0" algn="ctr" defTabSz="932742" rtl="0" eaLnBrk="1" fontAlgn="auto" latinLnBrk="0" hangingPunct="1">
                        <a:lnSpc>
                          <a:spcPct val="100000"/>
                        </a:lnSpc>
                        <a:spcBef>
                          <a:spcPts val="0"/>
                        </a:spcBef>
                        <a:spcAft>
                          <a:spcPts val="0"/>
                        </a:spcAft>
                        <a:buClrTx/>
                        <a:buSzTx/>
                        <a:buFontTx/>
                        <a:buNone/>
                        <a:tabLst/>
                        <a:defRPr/>
                      </a:pPr>
                      <a:r>
                        <a:rPr lang="en-US" sz="1800" dirty="0">
                          <a:latin typeface="+mj-lt"/>
                        </a:rPr>
                        <a:t>This would need to be provided for them as part of their agreement</a:t>
                      </a:r>
                    </a:p>
                  </a:txBody>
                  <a:tcPr anchor="ctr">
                    <a:lnT w="12700" cap="flat" cmpd="sng" algn="ctr">
                      <a:solidFill>
                        <a:srgbClr val="0078D7"/>
                      </a:solidFill>
                      <a:prstDash val="solid"/>
                      <a:round/>
                      <a:headEnd type="none" w="med" len="med"/>
                      <a:tailEnd type="none" w="med" len="med"/>
                    </a:lnT>
                    <a:noFill/>
                  </a:tcPr>
                </a:tc>
                <a:extLst>
                  <a:ext uri="{0D108BD9-81ED-4DB2-BD59-A6C34878D82A}">
                    <a16:rowId xmlns:a16="http://schemas.microsoft.com/office/drawing/2014/main" val="3195208386"/>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666424826"/>
              </p:ext>
            </p:extLst>
          </p:nvPr>
        </p:nvGraphicFramePr>
        <p:xfrm>
          <a:off x="503237" y="1555747"/>
          <a:ext cx="5407706" cy="2132014"/>
        </p:xfrm>
        <a:graphic>
          <a:graphicData uri="http://schemas.openxmlformats.org/drawingml/2006/table">
            <a:tbl>
              <a:tblPr firstRow="1" bandRow="1">
                <a:tableStyleId>{F5AB1C69-6EDB-4FF4-983F-18BD219EF322}</a:tableStyleId>
              </a:tblPr>
              <a:tblGrid>
                <a:gridCol w="5407706">
                  <a:extLst>
                    <a:ext uri="{9D8B030D-6E8A-4147-A177-3AD203B41FA5}">
                      <a16:colId xmlns:a16="http://schemas.microsoft.com/office/drawing/2014/main" val="2139368817"/>
                    </a:ext>
                  </a:extLst>
                </a:gridCol>
              </a:tblGrid>
              <a:tr h="705569">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800" b="0" dirty="0">
                          <a:solidFill>
                            <a:srgbClr val="0078D7"/>
                          </a:solidFill>
                          <a:latin typeface="+mj-lt"/>
                        </a:rPr>
                        <a:t>Enterprises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0078D7"/>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97386893"/>
                  </a:ext>
                </a:extLst>
              </a:tr>
              <a:tr h="1426445">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800" dirty="0">
                          <a:latin typeface="+mj-lt"/>
                        </a:rPr>
                        <a:t>The license should be owned by the end</a:t>
                      </a:r>
                      <a:r>
                        <a:rPr lang="en-US" sz="1800" baseline="0" dirty="0">
                          <a:latin typeface="+mj-lt"/>
                        </a:rPr>
                        <a:t> </a:t>
                      </a:r>
                      <a:r>
                        <a:rPr lang="en-US" sz="1800" dirty="0">
                          <a:latin typeface="+mj-lt"/>
                        </a:rPr>
                        <a:t>customer</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0078D7"/>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5208386"/>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063751501"/>
              </p:ext>
            </p:extLst>
          </p:nvPr>
        </p:nvGraphicFramePr>
        <p:xfrm>
          <a:off x="6523037" y="1555748"/>
          <a:ext cx="5410200" cy="2132013"/>
        </p:xfrm>
        <a:graphic>
          <a:graphicData uri="http://schemas.openxmlformats.org/drawingml/2006/table">
            <a:tbl>
              <a:tblPr firstRow="1" bandRow="1">
                <a:tableStyleId>{F5AB1C69-6EDB-4FF4-983F-18BD219EF322}</a:tableStyleId>
              </a:tblPr>
              <a:tblGrid>
                <a:gridCol w="5410200">
                  <a:extLst>
                    <a:ext uri="{9D8B030D-6E8A-4147-A177-3AD203B41FA5}">
                      <a16:colId xmlns:a16="http://schemas.microsoft.com/office/drawing/2014/main" val="2139368817"/>
                    </a:ext>
                  </a:extLst>
                </a:gridCol>
              </a:tblGrid>
              <a:tr h="641873">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800" b="0" dirty="0">
                          <a:solidFill>
                            <a:srgbClr val="0078D7"/>
                          </a:solidFill>
                          <a:latin typeface="+mj-lt"/>
                        </a:rPr>
                        <a:t>ISVs</a:t>
                      </a:r>
                    </a:p>
                  </a:txBody>
                  <a:tcPr anchor="ctr">
                    <a:lnB w="12700" cap="flat" cmpd="sng" algn="ctr">
                      <a:solidFill>
                        <a:srgbClr val="0078D7"/>
                      </a:solidFill>
                      <a:prstDash val="solid"/>
                      <a:round/>
                      <a:headEnd type="none" w="med" len="med"/>
                      <a:tailEnd type="none" w="med" len="med"/>
                    </a:lnB>
                    <a:noFill/>
                  </a:tcPr>
                </a:tc>
                <a:extLst>
                  <a:ext uri="{0D108BD9-81ED-4DB2-BD59-A6C34878D82A}">
                    <a16:rowId xmlns:a16="http://schemas.microsoft.com/office/drawing/2014/main" val="2097386893"/>
                  </a:ext>
                </a:extLst>
              </a:tr>
              <a:tr h="1490140">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800" dirty="0">
                          <a:latin typeface="+mj-lt"/>
                        </a:rPr>
                        <a:t>ISVs should have an out-of-band mechanism to license their software </a:t>
                      </a:r>
                    </a:p>
                  </a:txBody>
                  <a:tcPr anchor="ctr">
                    <a:lnT w="12700" cap="flat" cmpd="sng" algn="ctr">
                      <a:solidFill>
                        <a:srgbClr val="0078D7"/>
                      </a:solidFill>
                      <a:prstDash val="solid"/>
                      <a:round/>
                      <a:headEnd type="none" w="med" len="med"/>
                      <a:tailEnd type="none" w="med" len="med"/>
                    </a:lnT>
                    <a:noFill/>
                  </a:tcPr>
                </a:tc>
                <a:extLst>
                  <a:ext uri="{0D108BD9-81ED-4DB2-BD59-A6C34878D82A}">
                    <a16:rowId xmlns:a16="http://schemas.microsoft.com/office/drawing/2014/main" val="3195208386"/>
                  </a:ext>
                </a:extLst>
              </a:tr>
            </a:tbl>
          </a:graphicData>
        </a:graphic>
      </p:graphicFrame>
    </p:spTree>
    <p:extLst>
      <p:ext uri="{BB962C8B-B14F-4D97-AF65-F5344CB8AC3E}">
        <p14:creationId xmlns:p14="http://schemas.microsoft.com/office/powerpoint/2010/main" val="346094594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rapezoid 40"/>
          <p:cNvSpPr/>
          <p:nvPr/>
        </p:nvSpPr>
        <p:spPr bwMode="auto">
          <a:xfrm>
            <a:off x="9682030" y="3320991"/>
            <a:ext cx="2410421" cy="854895"/>
          </a:xfrm>
          <a:prstGeom prst="trapezoid">
            <a:avLst>
              <a:gd name="adj" fmla="val 105559"/>
            </a:avLst>
          </a:prstGeom>
          <a:gradFill flip="none" rotWithShape="1">
            <a:gsLst>
              <a:gs pos="0">
                <a:schemeClr val="accent3">
                  <a:lumMod val="60000"/>
                  <a:lumOff val="40000"/>
                </a:schemeClr>
              </a:gs>
              <a:gs pos="100000">
                <a:schemeClr val="bg1"/>
              </a:gs>
              <a:gs pos="85000">
                <a:schemeClr val="bg1">
                  <a:lumMod val="95000"/>
                </a:schemeClr>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040" b="1"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40" name="Trapezoid 39"/>
          <p:cNvSpPr/>
          <p:nvPr/>
        </p:nvSpPr>
        <p:spPr bwMode="auto">
          <a:xfrm>
            <a:off x="6558638" y="3320991"/>
            <a:ext cx="2410421" cy="854895"/>
          </a:xfrm>
          <a:prstGeom prst="trapezoid">
            <a:avLst>
              <a:gd name="adj" fmla="val 105559"/>
            </a:avLst>
          </a:prstGeom>
          <a:gradFill flip="none" rotWithShape="1">
            <a:gsLst>
              <a:gs pos="0">
                <a:schemeClr val="accent3"/>
              </a:gs>
              <a:gs pos="100000">
                <a:schemeClr val="bg1"/>
              </a:gs>
              <a:gs pos="85000">
                <a:schemeClr val="bg1">
                  <a:lumMod val="95000"/>
                </a:schemeClr>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040" b="1"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39" name="Trapezoid 38"/>
          <p:cNvSpPr/>
          <p:nvPr/>
        </p:nvSpPr>
        <p:spPr bwMode="auto">
          <a:xfrm>
            <a:off x="3435246" y="3320991"/>
            <a:ext cx="2410421" cy="854895"/>
          </a:xfrm>
          <a:prstGeom prst="trapezoid">
            <a:avLst>
              <a:gd name="adj" fmla="val 105559"/>
            </a:avLst>
          </a:prstGeom>
          <a:gradFill flip="none" rotWithShape="1">
            <a:gsLst>
              <a:gs pos="0">
                <a:schemeClr val="accent1"/>
              </a:gs>
              <a:gs pos="100000">
                <a:schemeClr val="bg1"/>
              </a:gs>
              <a:gs pos="85000">
                <a:schemeClr val="bg1">
                  <a:lumMod val="95000"/>
                </a:schemeClr>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040" b="1"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6" name="Trapezoid 5"/>
          <p:cNvSpPr/>
          <p:nvPr/>
        </p:nvSpPr>
        <p:spPr bwMode="auto">
          <a:xfrm>
            <a:off x="371506" y="3320991"/>
            <a:ext cx="2410421" cy="854895"/>
          </a:xfrm>
          <a:prstGeom prst="trapezoid">
            <a:avLst>
              <a:gd name="adj" fmla="val 105559"/>
            </a:avLst>
          </a:prstGeom>
          <a:gradFill flip="none" rotWithShape="1">
            <a:gsLst>
              <a:gs pos="0">
                <a:schemeClr val="accent1">
                  <a:lumMod val="50000"/>
                </a:schemeClr>
              </a:gs>
              <a:gs pos="100000">
                <a:schemeClr val="bg1"/>
              </a:gs>
              <a:gs pos="85000">
                <a:schemeClr val="bg1">
                  <a:lumMod val="95000"/>
                </a:schemeClr>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90000"/>
              </a:lnSpc>
              <a:spcBef>
                <a:spcPct val="0"/>
              </a:spcBef>
              <a:spcAft>
                <a:spcPct val="0"/>
              </a:spcAft>
              <a:buClrTx/>
              <a:buSzTx/>
              <a:buFontTx/>
              <a:buNone/>
              <a:tabLst/>
              <a:defRPr/>
            </a:pPr>
            <a:endParaRPr kumimoji="0" lang="en-US" sz="2040" b="1" i="0" u="none" strike="noStrike" kern="120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22" name="Oval 21"/>
          <p:cNvSpPr/>
          <p:nvPr/>
        </p:nvSpPr>
        <p:spPr bwMode="auto">
          <a:xfrm>
            <a:off x="9676282" y="1478455"/>
            <a:ext cx="2331178" cy="2331178"/>
          </a:xfrm>
          <a:prstGeom prst="ellipse">
            <a:avLst/>
          </a:prstGeom>
          <a:solidFill>
            <a:schemeClr val="bg1"/>
          </a:solidFill>
          <a:ln w="127000">
            <a:solidFill>
              <a:schemeClr val="accent3">
                <a:lumMod val="60000"/>
                <a:lumOff val="4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endParaRPr kumimoji="0" lang="en-US" sz="2040" b="0" i="0" u="none" strike="noStrike" kern="1200" cap="none" spc="0" normalizeH="0" baseline="0" noProof="0" dirty="0">
              <a:ln>
                <a:noFill/>
              </a:ln>
              <a:gradFill>
                <a:gsLst>
                  <a:gs pos="5417">
                    <a:srgbClr val="000000"/>
                  </a:gs>
                  <a:gs pos="100000">
                    <a:srgbClr val="000000"/>
                  </a:gs>
                </a:gsLst>
                <a:lin ang="5400000" scaled="0"/>
              </a:gradFill>
              <a:effectLst/>
              <a:uLnTx/>
              <a:uFillTx/>
              <a:latin typeface="Segoe UI"/>
              <a:ea typeface="+mn-ea"/>
              <a:cs typeface="+mn-cs"/>
            </a:endParaRPr>
          </a:p>
        </p:txBody>
      </p:sp>
      <p:sp>
        <p:nvSpPr>
          <p:cNvPr id="20" name="Oval 19"/>
          <p:cNvSpPr/>
          <p:nvPr/>
        </p:nvSpPr>
        <p:spPr bwMode="auto">
          <a:xfrm>
            <a:off x="6587897" y="1478455"/>
            <a:ext cx="2331178" cy="2331178"/>
          </a:xfrm>
          <a:prstGeom prst="ellipse">
            <a:avLst/>
          </a:prstGeom>
          <a:solidFill>
            <a:schemeClr val="bg1"/>
          </a:solidFill>
          <a:ln w="127000">
            <a:solidFill>
              <a:srgbClr val="00B0F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endParaRPr kumimoji="0" lang="en-US" sz="2040" b="0" i="0" u="none" strike="noStrike" kern="1200" cap="none" spc="0" normalizeH="0" baseline="0" noProof="0" dirty="0">
              <a:ln>
                <a:noFill/>
              </a:ln>
              <a:gradFill>
                <a:gsLst>
                  <a:gs pos="5417">
                    <a:srgbClr val="000000"/>
                  </a:gs>
                  <a:gs pos="100000">
                    <a:srgbClr val="000000"/>
                  </a:gs>
                </a:gsLst>
                <a:lin ang="5400000" scaled="0"/>
              </a:gradFill>
              <a:effectLst/>
              <a:uLnTx/>
              <a:uFillTx/>
              <a:latin typeface="Segoe UI"/>
              <a:ea typeface="+mn-ea"/>
              <a:cs typeface="+mn-cs"/>
            </a:endParaRPr>
          </a:p>
        </p:txBody>
      </p:sp>
      <p:sp>
        <p:nvSpPr>
          <p:cNvPr id="18" name="Oval 17"/>
          <p:cNvSpPr/>
          <p:nvPr/>
        </p:nvSpPr>
        <p:spPr bwMode="auto">
          <a:xfrm>
            <a:off x="3499514" y="1478455"/>
            <a:ext cx="2331178" cy="2331178"/>
          </a:xfrm>
          <a:prstGeom prst="ellipse">
            <a:avLst/>
          </a:prstGeom>
          <a:solidFill>
            <a:schemeClr val="bg1"/>
          </a:solidFill>
          <a:ln w="127000">
            <a:solidFill>
              <a:srgbClr val="0070C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endParaRPr kumimoji="0" lang="en-US" sz="2040" b="0" i="0" u="none" strike="noStrike" kern="1200" cap="none" spc="0" normalizeH="0" baseline="0" noProof="0" dirty="0">
              <a:ln>
                <a:noFill/>
              </a:ln>
              <a:gradFill>
                <a:gsLst>
                  <a:gs pos="5417">
                    <a:srgbClr val="000000"/>
                  </a:gs>
                  <a:gs pos="100000">
                    <a:srgbClr val="000000"/>
                  </a:gs>
                </a:gsLst>
                <a:lin ang="5400000" scaled="0"/>
              </a:gradFill>
              <a:effectLst/>
              <a:uLnTx/>
              <a:uFillTx/>
              <a:latin typeface="Segoe UI"/>
              <a:ea typeface="+mn-ea"/>
              <a:cs typeface="+mn-cs"/>
            </a:endParaRPr>
          </a:p>
        </p:txBody>
      </p:sp>
      <p:sp>
        <p:nvSpPr>
          <p:cNvPr id="16" name="Oval 15"/>
          <p:cNvSpPr/>
          <p:nvPr/>
        </p:nvSpPr>
        <p:spPr bwMode="auto">
          <a:xfrm>
            <a:off x="430559" y="1478455"/>
            <a:ext cx="2331178" cy="2331178"/>
          </a:xfrm>
          <a:prstGeom prst="ellipse">
            <a:avLst/>
          </a:prstGeom>
          <a:solidFill>
            <a:schemeClr val="bg1"/>
          </a:solidFill>
          <a:ln w="127000">
            <a:solidFill>
              <a:schemeClr val="accent1">
                <a:lumMod val="5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endParaRPr kumimoji="0" lang="en-US" sz="2040" b="0" i="0" u="none" strike="noStrike" kern="1200" cap="none" spc="0" normalizeH="0" baseline="0" noProof="0" dirty="0">
              <a:ln>
                <a:noFill/>
              </a:ln>
              <a:gradFill>
                <a:gsLst>
                  <a:gs pos="5417">
                    <a:srgbClr val="000000"/>
                  </a:gs>
                  <a:gs pos="100000">
                    <a:srgbClr val="000000"/>
                  </a:gs>
                </a:gsLst>
                <a:lin ang="5400000" scaled="0"/>
              </a:gradFill>
              <a:effectLst/>
              <a:uLnTx/>
              <a:uFillTx/>
              <a:latin typeface="Segoe UI"/>
              <a:ea typeface="+mn-ea"/>
              <a:cs typeface="+mn-cs"/>
            </a:endParaRPr>
          </a:p>
        </p:txBody>
      </p:sp>
      <p:grpSp>
        <p:nvGrpSpPr>
          <p:cNvPr id="74" name="Group 73"/>
          <p:cNvGrpSpPr/>
          <p:nvPr/>
        </p:nvGrpSpPr>
        <p:grpSpPr>
          <a:xfrm>
            <a:off x="1235" y="6146207"/>
            <a:ext cx="12434711" cy="752255"/>
            <a:chOff x="0" y="6242163"/>
            <a:chExt cx="12436475" cy="752362"/>
          </a:xfrm>
        </p:grpSpPr>
        <p:pic>
          <p:nvPicPr>
            <p:cNvPr id="75" name="Picture 74"/>
            <p:cNvPicPr>
              <a:picLocks noChangeAspect="1"/>
            </p:cNvPicPr>
            <p:nvPr/>
          </p:nvPicPr>
          <p:blipFill rotWithShape="1">
            <a:blip r:embed="rId3" cstate="screen">
              <a:extLst>
                <a:ext uri="{28A0092B-C50C-407E-A947-70E740481C1C}">
                  <a14:useLocalDpi xmlns:a14="http://schemas.microsoft.com/office/drawing/2010/main"/>
                </a:ext>
              </a:extLst>
            </a:blip>
            <a:srcRect b="47480"/>
            <a:stretch/>
          </p:blipFill>
          <p:spPr>
            <a:xfrm>
              <a:off x="9820899" y="6242163"/>
              <a:ext cx="2615576" cy="752362"/>
            </a:xfrm>
            <a:prstGeom prst="rect">
              <a:avLst/>
            </a:prstGeom>
          </p:spPr>
        </p:pic>
        <p:grpSp>
          <p:nvGrpSpPr>
            <p:cNvPr id="76" name="Group 75"/>
            <p:cNvGrpSpPr/>
            <p:nvPr/>
          </p:nvGrpSpPr>
          <p:grpSpPr>
            <a:xfrm>
              <a:off x="0" y="6242163"/>
              <a:ext cx="10544331" cy="752362"/>
              <a:chOff x="0" y="6242163"/>
              <a:chExt cx="10544331" cy="752362"/>
            </a:xfrm>
          </p:grpSpPr>
          <p:pic>
            <p:nvPicPr>
              <p:cNvPr id="77" name="Picture 76"/>
              <p:cNvPicPr>
                <a:picLocks noChangeAspect="1"/>
              </p:cNvPicPr>
              <p:nvPr/>
            </p:nvPicPr>
            <p:blipFill rotWithShape="1">
              <a:blip r:embed="rId3" cstate="screen">
                <a:extLst>
                  <a:ext uri="{28A0092B-C50C-407E-A947-70E740481C1C}">
                    <a14:useLocalDpi xmlns:a14="http://schemas.microsoft.com/office/drawing/2010/main"/>
                  </a:ext>
                </a:extLst>
              </a:blip>
              <a:srcRect b="47480"/>
              <a:stretch/>
            </p:blipFill>
            <p:spPr>
              <a:xfrm>
                <a:off x="6771546" y="6242163"/>
                <a:ext cx="2615576" cy="752362"/>
              </a:xfrm>
              <a:prstGeom prst="rect">
                <a:avLst/>
              </a:prstGeom>
            </p:spPr>
          </p:pic>
          <p:pic>
            <p:nvPicPr>
              <p:cNvPr id="78" name="Picture 77"/>
              <p:cNvPicPr>
                <a:picLocks noChangeAspect="1"/>
              </p:cNvPicPr>
              <p:nvPr/>
            </p:nvPicPr>
            <p:blipFill rotWithShape="1">
              <a:blip r:embed="rId3" cstate="screen">
                <a:extLst>
                  <a:ext uri="{28A0092B-C50C-407E-A947-70E740481C1C}">
                    <a14:useLocalDpi xmlns:a14="http://schemas.microsoft.com/office/drawing/2010/main"/>
                  </a:ext>
                </a:extLst>
              </a:blip>
              <a:srcRect b="30615"/>
              <a:stretch/>
            </p:blipFill>
            <p:spPr>
              <a:xfrm>
                <a:off x="9217061" y="6490139"/>
                <a:ext cx="1327270" cy="504386"/>
              </a:xfrm>
              <a:prstGeom prst="rect">
                <a:avLst/>
              </a:prstGeom>
            </p:spPr>
          </p:pic>
          <p:pic>
            <p:nvPicPr>
              <p:cNvPr id="79" name="Picture 78"/>
              <p:cNvPicPr>
                <a:picLocks noChangeAspect="1"/>
              </p:cNvPicPr>
              <p:nvPr/>
            </p:nvPicPr>
            <p:blipFill rotWithShape="1">
              <a:blip r:embed="rId3" cstate="screen">
                <a:extLst>
                  <a:ext uri="{28A0092B-C50C-407E-A947-70E740481C1C}">
                    <a14:useLocalDpi xmlns:a14="http://schemas.microsoft.com/office/drawing/2010/main"/>
                  </a:ext>
                </a:extLst>
              </a:blip>
              <a:srcRect b="30615"/>
              <a:stretch/>
            </p:blipFill>
            <p:spPr>
              <a:xfrm>
                <a:off x="2951613" y="6490139"/>
                <a:ext cx="1327270" cy="504386"/>
              </a:xfrm>
              <a:prstGeom prst="rect">
                <a:avLst/>
              </a:prstGeom>
            </p:spPr>
          </p:pic>
          <p:pic>
            <p:nvPicPr>
              <p:cNvPr id="80" name="Picture 79"/>
              <p:cNvPicPr>
                <a:picLocks noChangeAspect="1"/>
              </p:cNvPicPr>
              <p:nvPr/>
            </p:nvPicPr>
            <p:blipFill rotWithShape="1">
              <a:blip r:embed="rId3" cstate="screen">
                <a:extLst>
                  <a:ext uri="{28A0092B-C50C-407E-A947-70E740481C1C}">
                    <a14:useLocalDpi xmlns:a14="http://schemas.microsoft.com/office/drawing/2010/main"/>
                  </a:ext>
                </a:extLst>
              </a:blip>
              <a:srcRect b="47480"/>
              <a:stretch/>
            </p:blipFill>
            <p:spPr>
              <a:xfrm>
                <a:off x="3639670" y="6242163"/>
                <a:ext cx="2615576" cy="752362"/>
              </a:xfrm>
              <a:prstGeom prst="rect">
                <a:avLst/>
              </a:prstGeom>
            </p:spPr>
          </p:pic>
          <p:pic>
            <p:nvPicPr>
              <p:cNvPr id="81" name="Picture 80"/>
              <p:cNvPicPr>
                <a:picLocks noChangeAspect="1"/>
              </p:cNvPicPr>
              <p:nvPr/>
            </p:nvPicPr>
            <p:blipFill rotWithShape="1">
              <a:blip r:embed="rId3" cstate="screen">
                <a:extLst>
                  <a:ext uri="{28A0092B-C50C-407E-A947-70E740481C1C}">
                    <a14:useLocalDpi xmlns:a14="http://schemas.microsoft.com/office/drawing/2010/main"/>
                  </a:ext>
                </a:extLst>
              </a:blip>
              <a:srcRect b="30615"/>
              <a:stretch/>
            </p:blipFill>
            <p:spPr>
              <a:xfrm>
                <a:off x="0" y="6490139"/>
                <a:ext cx="1327270" cy="504386"/>
              </a:xfrm>
              <a:prstGeom prst="rect">
                <a:avLst/>
              </a:prstGeom>
            </p:spPr>
          </p:pic>
          <p:pic>
            <p:nvPicPr>
              <p:cNvPr id="82" name="Picture 81"/>
              <p:cNvPicPr>
                <a:picLocks noChangeAspect="1"/>
              </p:cNvPicPr>
              <p:nvPr/>
            </p:nvPicPr>
            <p:blipFill rotWithShape="1">
              <a:blip r:embed="rId3" cstate="screen">
                <a:extLst>
                  <a:ext uri="{28A0092B-C50C-407E-A947-70E740481C1C}">
                    <a14:useLocalDpi xmlns:a14="http://schemas.microsoft.com/office/drawing/2010/main"/>
                  </a:ext>
                </a:extLst>
              </a:blip>
              <a:srcRect b="47480"/>
              <a:stretch/>
            </p:blipFill>
            <p:spPr>
              <a:xfrm>
                <a:off x="603838" y="6242163"/>
                <a:ext cx="2615576" cy="752362"/>
              </a:xfrm>
              <a:prstGeom prst="rect">
                <a:avLst/>
              </a:prstGeom>
            </p:spPr>
          </p:pic>
          <p:pic>
            <p:nvPicPr>
              <p:cNvPr id="83" name="Picture 82"/>
              <p:cNvPicPr>
                <a:picLocks noChangeAspect="1"/>
              </p:cNvPicPr>
              <p:nvPr/>
            </p:nvPicPr>
            <p:blipFill rotWithShape="1">
              <a:blip r:embed="rId3" cstate="screen">
                <a:extLst>
                  <a:ext uri="{28A0092B-C50C-407E-A947-70E740481C1C}">
                    <a14:useLocalDpi xmlns:a14="http://schemas.microsoft.com/office/drawing/2010/main"/>
                  </a:ext>
                </a:extLst>
              </a:blip>
              <a:srcRect b="30615"/>
              <a:stretch/>
            </p:blipFill>
            <p:spPr>
              <a:xfrm>
                <a:off x="6167708" y="6490139"/>
                <a:ext cx="1327270" cy="504386"/>
              </a:xfrm>
              <a:prstGeom prst="rect">
                <a:avLst/>
              </a:prstGeom>
            </p:spPr>
          </p:pic>
        </p:grpSp>
      </p:grpSp>
      <p:sp>
        <p:nvSpPr>
          <p:cNvPr id="84" name="Rectangle 83"/>
          <p:cNvSpPr/>
          <p:nvPr/>
        </p:nvSpPr>
        <p:spPr bwMode="auto">
          <a:xfrm>
            <a:off x="882" y="6841413"/>
            <a:ext cx="12434711" cy="200199"/>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Oval 14"/>
          <p:cNvSpPr/>
          <p:nvPr/>
        </p:nvSpPr>
        <p:spPr bwMode="auto">
          <a:xfrm>
            <a:off x="555444" y="1602554"/>
            <a:ext cx="2081409" cy="2081409"/>
          </a:xfrm>
          <a:prstGeom prst="ellipse">
            <a:avLst/>
          </a:prstGeom>
          <a:solidFill>
            <a:schemeClr val="accent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40" b="0" i="0" u="none" strike="noStrike" kern="1200" cap="none" spc="0" normalizeH="0" baseline="0" noProof="0" dirty="0">
                <a:ln>
                  <a:noFill/>
                </a:ln>
                <a:solidFill>
                  <a:srgbClr val="FFFFFF"/>
                </a:solidFill>
                <a:effectLst/>
                <a:uLnTx/>
                <a:uFillTx/>
                <a:latin typeface="Segoe UI"/>
                <a:ea typeface="+mn-ea"/>
                <a:cs typeface="+mn-cs"/>
              </a:rPr>
              <a:t>Functionality</a:t>
            </a:r>
          </a:p>
        </p:txBody>
      </p:sp>
      <p:sp>
        <p:nvSpPr>
          <p:cNvPr id="17" name="Oval 16"/>
          <p:cNvSpPr/>
          <p:nvPr/>
        </p:nvSpPr>
        <p:spPr bwMode="auto">
          <a:xfrm>
            <a:off x="3634760" y="1612917"/>
            <a:ext cx="2081409" cy="2081409"/>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40" b="0" i="0" u="none" strike="noStrike" kern="1200" cap="none" spc="0" normalizeH="0" baseline="0" noProof="0" dirty="0">
                <a:ln>
                  <a:noFill/>
                </a:ln>
                <a:solidFill>
                  <a:srgbClr val="FFFFFF"/>
                </a:solidFill>
                <a:effectLst/>
                <a:uLnTx/>
                <a:uFillTx/>
                <a:latin typeface="Segoe UI"/>
                <a:ea typeface="+mn-ea"/>
                <a:cs typeface="+mn-cs"/>
              </a:rPr>
              <a:t>Discovery</a:t>
            </a:r>
            <a:endParaRPr kumimoji="0" lang="en-US" sz="2040" b="0" i="0" u="none" strike="noStrike" kern="1200" cap="none" spc="-143" normalizeH="0" baseline="0" noProof="0" dirty="0">
              <a:ln>
                <a:noFill/>
              </a:ln>
              <a:solidFill>
                <a:srgbClr val="FFFFFF"/>
              </a:solidFill>
              <a:effectLst/>
              <a:uLnTx/>
              <a:uFillTx/>
              <a:latin typeface="Segoe UI"/>
              <a:ea typeface="+mn-ea"/>
              <a:cs typeface="+mn-cs"/>
            </a:endParaRPr>
          </a:p>
        </p:txBody>
      </p:sp>
      <p:sp>
        <p:nvSpPr>
          <p:cNvPr id="19" name="Oval 18"/>
          <p:cNvSpPr/>
          <p:nvPr/>
        </p:nvSpPr>
        <p:spPr bwMode="auto">
          <a:xfrm>
            <a:off x="6723144" y="1612917"/>
            <a:ext cx="2081409" cy="2081409"/>
          </a:xfrm>
          <a:prstGeom prst="ellipse">
            <a:avLst/>
          </a:prstGeom>
          <a:solidFill>
            <a:srgbClr val="00B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40" b="0" i="0" u="none" strike="noStrike" kern="1200" cap="none" spc="0" normalizeH="0" baseline="0" noProof="0" dirty="0">
                <a:ln>
                  <a:noFill/>
                </a:ln>
                <a:solidFill>
                  <a:srgbClr val="FFFFFF"/>
                </a:solidFill>
                <a:effectLst/>
                <a:uLnTx/>
                <a:uFillTx/>
                <a:latin typeface="Segoe UI"/>
                <a:ea typeface="+mn-ea"/>
                <a:cs typeface="+mn-cs"/>
              </a:rPr>
              <a:t>Deployment</a:t>
            </a:r>
          </a:p>
        </p:txBody>
      </p:sp>
      <p:sp>
        <p:nvSpPr>
          <p:cNvPr id="21" name="Oval 20"/>
          <p:cNvSpPr/>
          <p:nvPr/>
        </p:nvSpPr>
        <p:spPr bwMode="auto">
          <a:xfrm>
            <a:off x="9811529" y="1612917"/>
            <a:ext cx="2081409" cy="2081409"/>
          </a:xfrm>
          <a:prstGeom prst="ellipse">
            <a:avLst/>
          </a:prstGeom>
          <a:solidFill>
            <a:schemeClr val="accent3">
              <a:lumMod val="60000"/>
              <a:lumOff val="4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40" b="0" i="0" u="none" strike="noStrike" kern="1200" cap="none" spc="0" normalizeH="0" baseline="0" noProof="0" dirty="0">
                <a:ln>
                  <a:noFill/>
                </a:ln>
                <a:solidFill>
                  <a:srgbClr val="FFFFFF"/>
                </a:solidFill>
                <a:effectLst/>
                <a:uLnTx/>
                <a:uFillTx/>
                <a:latin typeface="Segoe UI"/>
                <a:ea typeface="+mn-ea"/>
                <a:cs typeface="+mn-cs"/>
              </a:rPr>
              <a:t>Integration</a:t>
            </a:r>
          </a:p>
        </p:txBody>
      </p:sp>
      <p:sp>
        <p:nvSpPr>
          <p:cNvPr id="23" name="Text Placeholder 2"/>
          <p:cNvSpPr txBox="1">
            <a:spLocks/>
          </p:cNvSpPr>
          <p:nvPr/>
        </p:nvSpPr>
        <p:spPr>
          <a:xfrm>
            <a:off x="257724" y="4261975"/>
            <a:ext cx="2637989" cy="879912"/>
          </a:xfrm>
          <a:prstGeom prst="rect">
            <a:avLst/>
          </a:prstGeom>
        </p:spPr>
        <p:txBody>
          <a:bodyPr vert="horz" wrap="square" lIns="149217" tIns="93260" rIns="149217" bIns="9326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99000">
                      <a:schemeClr val="tx2"/>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Tx/>
              <a:buNone/>
              <a:tabLst/>
              <a:defRPr sz="1961" kern="1200" spc="0" baseline="0">
                <a:gradFill>
                  <a:gsLst>
                    <a:gs pos="1250">
                      <a:schemeClr val="tx1"/>
                    </a:gs>
                    <a:gs pos="100000">
                      <a:schemeClr val="tx1"/>
                    </a:gs>
                  </a:gsLst>
                  <a:lin ang="5400000" scaled="0"/>
                </a:gradFill>
                <a:latin typeface="+mn-lt"/>
                <a:ea typeface="+mn-ea"/>
                <a:cs typeface="+mn-cs"/>
              </a:defRPr>
            </a:lvl2pPr>
            <a:lvl3pPr marL="224097"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48193"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lang="en-US" sz="1632" noProof="0" dirty="0">
                <a:solidFill>
                  <a:srgbClr val="505050"/>
                </a:solidFill>
                <a:latin typeface="Segoe UI Light"/>
              </a:rPr>
              <a:t>Your c</a:t>
            </a:r>
            <a:r>
              <a:rPr kumimoji="0" lang="en-US" sz="1632" b="0" i="0" u="none" strike="noStrike" kern="1200" cap="none" spc="0" normalizeH="0" baseline="0" noProof="0" dirty="0">
                <a:ln>
                  <a:noFill/>
                </a:ln>
                <a:solidFill>
                  <a:srgbClr val="505050"/>
                </a:solidFill>
                <a:effectLst/>
                <a:uLnTx/>
                <a:uFillTx/>
                <a:latin typeface="Segoe UI Light"/>
                <a:ea typeface="+mn-ea"/>
                <a:cs typeface="+mn-cs"/>
              </a:rPr>
              <a:t>ustomers require additional cloud platform functionality</a:t>
            </a:r>
          </a:p>
        </p:txBody>
      </p:sp>
      <p:sp>
        <p:nvSpPr>
          <p:cNvPr id="24" name="Text Placeholder 2"/>
          <p:cNvSpPr txBox="1">
            <a:spLocks/>
          </p:cNvSpPr>
          <p:nvPr/>
        </p:nvSpPr>
        <p:spPr>
          <a:xfrm>
            <a:off x="3346108" y="4264815"/>
            <a:ext cx="2637989" cy="879912"/>
          </a:xfrm>
          <a:prstGeom prst="rect">
            <a:avLst/>
          </a:prstGeom>
        </p:spPr>
        <p:txBody>
          <a:bodyPr vert="horz" wrap="square" lIns="149217" tIns="93260" rIns="149217" bIns="9326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99000">
                      <a:schemeClr val="tx2"/>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Tx/>
              <a:buNone/>
              <a:tabLst/>
              <a:defRPr sz="1961" kern="1200" spc="0" baseline="0">
                <a:gradFill>
                  <a:gsLst>
                    <a:gs pos="1250">
                      <a:schemeClr val="tx1"/>
                    </a:gs>
                    <a:gs pos="100000">
                      <a:schemeClr val="tx1"/>
                    </a:gs>
                  </a:gsLst>
                  <a:lin ang="5400000" scaled="0"/>
                </a:gradFill>
                <a:latin typeface="+mn-lt"/>
                <a:ea typeface="+mn-ea"/>
                <a:cs typeface="+mn-cs"/>
              </a:defRPr>
            </a:lvl2pPr>
            <a:lvl3pPr marL="224097"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48193"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kumimoji="0" lang="en-US" sz="1632" b="0" i="0" u="none" strike="noStrike" kern="1200" cap="none" spc="0" normalizeH="0" baseline="0" noProof="0" dirty="0">
                <a:ln>
                  <a:noFill/>
                </a:ln>
                <a:solidFill>
                  <a:srgbClr val="505050"/>
                </a:solidFill>
                <a:effectLst/>
                <a:uLnTx/>
                <a:uFillTx/>
                <a:latin typeface="Segoe UI Light"/>
                <a:ea typeface="+mn-ea"/>
                <a:cs typeface="+mn-cs"/>
              </a:rPr>
              <a:t>Finding and procuring the right software is often problematic</a:t>
            </a:r>
          </a:p>
        </p:txBody>
      </p:sp>
      <p:sp>
        <p:nvSpPr>
          <p:cNvPr id="25" name="Text Placeholder 2"/>
          <p:cNvSpPr txBox="1">
            <a:spLocks/>
          </p:cNvSpPr>
          <p:nvPr/>
        </p:nvSpPr>
        <p:spPr>
          <a:xfrm>
            <a:off x="6582601" y="5258835"/>
            <a:ext cx="2782498" cy="1110434"/>
          </a:xfrm>
          <a:prstGeom prst="rect">
            <a:avLst/>
          </a:prstGeom>
        </p:spPr>
        <p:txBody>
          <a:bodyPr vert="horz" wrap="square" lIns="149217" tIns="93260" rIns="149217" bIns="9326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99000">
                      <a:schemeClr val="tx2"/>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Tx/>
              <a:buNone/>
              <a:tabLst/>
              <a:defRPr sz="1961" kern="1200" spc="0" baseline="0">
                <a:gradFill>
                  <a:gsLst>
                    <a:gs pos="1250">
                      <a:schemeClr val="tx1"/>
                    </a:gs>
                    <a:gs pos="100000">
                      <a:schemeClr val="tx1"/>
                    </a:gs>
                  </a:gsLst>
                  <a:lin ang="5400000" scaled="0"/>
                </a:gradFill>
                <a:latin typeface="+mn-lt"/>
                <a:ea typeface="+mn-ea"/>
                <a:cs typeface="+mn-cs"/>
              </a:defRPr>
            </a:lvl2pPr>
            <a:lvl3pPr marL="224097"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48193"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kumimoji="0" lang="en-US" sz="1632" b="0" i="0" u="none" strike="noStrike" kern="1200" cap="none" spc="0" normalizeH="0" baseline="0" noProof="0" dirty="0">
                <a:ln>
                  <a:noFill/>
                </a:ln>
                <a:solidFill>
                  <a:srgbClr val="505050"/>
                </a:solidFill>
                <a:effectLst/>
                <a:uLnTx/>
                <a:uFillTx/>
                <a:latin typeface="Segoe UI Light"/>
                <a:ea typeface="+mn-ea"/>
                <a:cs typeface="+mn-cs"/>
              </a:rPr>
              <a:t>App marketplaces enable customers to easily configure and deploy third party software</a:t>
            </a:r>
          </a:p>
        </p:txBody>
      </p:sp>
      <p:sp>
        <p:nvSpPr>
          <p:cNvPr id="26" name="Text Placeholder 2"/>
          <p:cNvSpPr txBox="1">
            <a:spLocks/>
          </p:cNvSpPr>
          <p:nvPr/>
        </p:nvSpPr>
        <p:spPr>
          <a:xfrm>
            <a:off x="9582395" y="4264815"/>
            <a:ext cx="2637989" cy="1161640"/>
          </a:xfrm>
          <a:prstGeom prst="rect">
            <a:avLst/>
          </a:prstGeom>
        </p:spPr>
        <p:txBody>
          <a:bodyPr vert="horz" wrap="square" lIns="149217" tIns="93260" rIns="149217" bIns="9326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99000">
                      <a:schemeClr val="tx2"/>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Tx/>
              <a:buNone/>
              <a:tabLst/>
              <a:defRPr sz="1961" kern="1200" spc="0" baseline="0">
                <a:gradFill>
                  <a:gsLst>
                    <a:gs pos="1250">
                      <a:schemeClr val="tx1"/>
                    </a:gs>
                    <a:gs pos="100000">
                      <a:schemeClr val="tx1"/>
                    </a:gs>
                  </a:gsLst>
                  <a:lin ang="5400000" scaled="0"/>
                </a:gradFill>
                <a:latin typeface="+mn-lt"/>
                <a:ea typeface="+mn-ea"/>
                <a:cs typeface="+mn-cs"/>
              </a:defRPr>
            </a:lvl2pPr>
            <a:lvl3pPr marL="224097"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48193"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kumimoji="0" lang="en-US" sz="1632" b="0" i="0" u="none" strike="noStrike" kern="1200" cap="none" spc="0" normalizeH="0" baseline="0" noProof="0" dirty="0">
                <a:ln>
                  <a:noFill/>
                </a:ln>
                <a:solidFill>
                  <a:srgbClr val="505050"/>
                </a:solidFill>
                <a:effectLst/>
                <a:uLnTx/>
                <a:uFillTx/>
                <a:latin typeface="Segoe UI Light"/>
                <a:ea typeface="+mn-ea"/>
                <a:cs typeface="+mn-cs"/>
              </a:rPr>
              <a:t>Third party software must easily integrate with existing solutions</a:t>
            </a:r>
          </a:p>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1632" b="0" i="0" u="none" strike="noStrike" kern="1200" cap="none" spc="0" normalizeH="0" baseline="0" noProof="0" dirty="0">
              <a:ln>
                <a:noFill/>
              </a:ln>
              <a:solidFill>
                <a:srgbClr val="505050"/>
              </a:solidFill>
              <a:effectLst/>
              <a:uLnTx/>
              <a:uFillTx/>
              <a:latin typeface="Segoe UI Light"/>
              <a:ea typeface="+mn-ea"/>
              <a:cs typeface="+mn-cs"/>
            </a:endParaRPr>
          </a:p>
        </p:txBody>
      </p:sp>
      <p:cxnSp>
        <p:nvCxnSpPr>
          <p:cNvPr id="4" name="Straight Connector 3"/>
          <p:cNvCxnSpPr/>
          <p:nvPr/>
        </p:nvCxnSpPr>
        <p:spPr>
          <a:xfrm>
            <a:off x="389018" y="5193884"/>
            <a:ext cx="2401415" cy="0"/>
          </a:xfrm>
          <a:prstGeom prst="line">
            <a:avLst/>
          </a:prstGeom>
          <a:ln w="12700">
            <a:solidFill>
              <a:schemeClr val="accent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474757" y="5191492"/>
            <a:ext cx="2401415" cy="0"/>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6723144" y="5186709"/>
            <a:ext cx="2401415" cy="0"/>
          </a:xfrm>
          <a:prstGeom prst="line">
            <a:avLst/>
          </a:prstGeom>
          <a:ln w="12700">
            <a:solidFill>
              <a:schemeClr val="accent6">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703628" y="5186709"/>
            <a:ext cx="2401415" cy="0"/>
          </a:xfrm>
          <a:prstGeom prst="line">
            <a:avLst/>
          </a:prstGeom>
          <a:ln w="12700">
            <a:solidFill>
              <a:schemeClr val="accent6"/>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 Placeholder 2"/>
          <p:cNvSpPr txBox="1">
            <a:spLocks/>
          </p:cNvSpPr>
          <p:nvPr/>
        </p:nvSpPr>
        <p:spPr>
          <a:xfrm>
            <a:off x="257723" y="5264880"/>
            <a:ext cx="2637989" cy="1110434"/>
          </a:xfrm>
          <a:prstGeom prst="rect">
            <a:avLst/>
          </a:prstGeom>
        </p:spPr>
        <p:txBody>
          <a:bodyPr vert="horz" wrap="square" lIns="149217" tIns="93260" rIns="149217" bIns="9326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99000">
                      <a:schemeClr val="tx2"/>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Tx/>
              <a:buNone/>
              <a:tabLst/>
              <a:defRPr sz="1961" kern="1200" spc="0" baseline="0">
                <a:gradFill>
                  <a:gsLst>
                    <a:gs pos="1250">
                      <a:schemeClr val="tx1"/>
                    </a:gs>
                    <a:gs pos="100000">
                      <a:schemeClr val="tx1"/>
                    </a:gs>
                  </a:gsLst>
                  <a:lin ang="5400000" scaled="0"/>
                </a:gradFill>
                <a:latin typeface="+mn-lt"/>
                <a:ea typeface="+mn-ea"/>
                <a:cs typeface="+mn-cs"/>
              </a:defRPr>
            </a:lvl2pPr>
            <a:lvl3pPr marL="224097"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48193"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kumimoji="0" lang="en-US" sz="1632" b="0" i="0" u="none" strike="noStrike" kern="1200" cap="none" spc="0" normalizeH="0" baseline="0" noProof="0" dirty="0">
                <a:ln>
                  <a:noFill/>
                </a:ln>
                <a:solidFill>
                  <a:srgbClr val="505050"/>
                </a:solidFill>
                <a:effectLst/>
                <a:uLnTx/>
                <a:uFillTx/>
                <a:latin typeface="Segoe UI Light"/>
                <a:ea typeface="+mn-ea"/>
                <a:cs typeface="+mn-cs"/>
              </a:rPr>
              <a:t>App ecosystems offer complementary software that provides additional platform functionality</a:t>
            </a:r>
          </a:p>
        </p:txBody>
      </p:sp>
      <p:sp>
        <p:nvSpPr>
          <p:cNvPr id="34" name="Text Placeholder 2"/>
          <p:cNvSpPr txBox="1">
            <a:spLocks/>
          </p:cNvSpPr>
          <p:nvPr/>
        </p:nvSpPr>
        <p:spPr>
          <a:xfrm>
            <a:off x="3346108" y="5263591"/>
            <a:ext cx="2637989" cy="879912"/>
          </a:xfrm>
          <a:prstGeom prst="rect">
            <a:avLst/>
          </a:prstGeom>
        </p:spPr>
        <p:txBody>
          <a:bodyPr vert="horz" wrap="square" lIns="149217" tIns="93260" rIns="149217" bIns="9326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99000">
                      <a:schemeClr val="tx2"/>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Tx/>
              <a:buNone/>
              <a:tabLst/>
              <a:defRPr sz="1961" kern="1200" spc="0" baseline="0">
                <a:gradFill>
                  <a:gsLst>
                    <a:gs pos="1250">
                      <a:schemeClr val="tx1"/>
                    </a:gs>
                    <a:gs pos="100000">
                      <a:schemeClr val="tx1"/>
                    </a:gs>
                  </a:gsLst>
                  <a:lin ang="5400000" scaled="0"/>
                </a:gradFill>
                <a:latin typeface="+mn-lt"/>
                <a:ea typeface="+mn-ea"/>
                <a:cs typeface="+mn-cs"/>
              </a:defRPr>
            </a:lvl2pPr>
            <a:lvl3pPr marL="224097"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48193"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kumimoji="0" lang="en-US" sz="1632" b="0" i="0" u="none" strike="noStrike" kern="1200" cap="none" spc="0" normalizeH="0" baseline="0" noProof="0" dirty="0">
                <a:ln>
                  <a:noFill/>
                </a:ln>
                <a:solidFill>
                  <a:srgbClr val="505050"/>
                </a:solidFill>
                <a:effectLst/>
                <a:uLnTx/>
                <a:uFillTx/>
                <a:latin typeface="Segoe UI Light"/>
                <a:ea typeface="+mn-ea"/>
                <a:cs typeface="+mn-cs"/>
              </a:rPr>
              <a:t>App marketplaces provide a one-stop shop to find, try, and buy software</a:t>
            </a:r>
          </a:p>
        </p:txBody>
      </p:sp>
      <p:sp>
        <p:nvSpPr>
          <p:cNvPr id="35" name="Text Placeholder 2"/>
          <p:cNvSpPr txBox="1">
            <a:spLocks/>
          </p:cNvSpPr>
          <p:nvPr/>
        </p:nvSpPr>
        <p:spPr>
          <a:xfrm>
            <a:off x="6588713" y="4266964"/>
            <a:ext cx="2782498" cy="866412"/>
          </a:xfrm>
          <a:prstGeom prst="rect">
            <a:avLst/>
          </a:prstGeom>
        </p:spPr>
        <p:txBody>
          <a:bodyPr vert="horz" wrap="square" lIns="149217" tIns="93260" rIns="149217" bIns="9326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99000">
                      <a:schemeClr val="tx2"/>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Tx/>
              <a:buNone/>
              <a:tabLst/>
              <a:defRPr sz="1961" kern="1200" spc="0" baseline="0">
                <a:gradFill>
                  <a:gsLst>
                    <a:gs pos="1250">
                      <a:schemeClr val="tx1"/>
                    </a:gs>
                    <a:gs pos="100000">
                      <a:schemeClr val="tx1"/>
                    </a:gs>
                  </a:gsLst>
                  <a:lin ang="5400000" scaled="0"/>
                </a:gradFill>
                <a:latin typeface="+mn-lt"/>
                <a:ea typeface="+mn-ea"/>
                <a:cs typeface="+mn-cs"/>
              </a:defRPr>
            </a:lvl2pPr>
            <a:lvl3pPr marL="224097"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48193"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lang="en-US" sz="1632" dirty="0">
                <a:solidFill>
                  <a:srgbClr val="505050"/>
                </a:solidFill>
                <a:latin typeface="Segoe UI Light"/>
              </a:rPr>
              <a:t>Your c</a:t>
            </a:r>
            <a:r>
              <a:rPr kumimoji="0" lang="en-US" sz="1632" b="0" i="0" u="none" strike="noStrike" kern="1200" cap="none" spc="0" normalizeH="0" baseline="0" noProof="0" dirty="0" err="1">
                <a:ln>
                  <a:noFill/>
                </a:ln>
                <a:solidFill>
                  <a:srgbClr val="505050"/>
                </a:solidFill>
                <a:effectLst/>
                <a:uLnTx/>
                <a:uFillTx/>
                <a:latin typeface="Segoe UI Light"/>
                <a:ea typeface="+mn-ea"/>
                <a:cs typeface="+mn-cs"/>
              </a:rPr>
              <a:t>ustomers</a:t>
            </a:r>
            <a:r>
              <a:rPr kumimoji="0" lang="en-US" sz="1632" b="0" i="0" u="none" strike="noStrike" kern="1200" cap="none" spc="0" normalizeH="0" baseline="0" noProof="0" dirty="0">
                <a:ln>
                  <a:noFill/>
                </a:ln>
                <a:solidFill>
                  <a:srgbClr val="505050"/>
                </a:solidFill>
                <a:effectLst/>
                <a:uLnTx/>
                <a:uFillTx/>
                <a:latin typeface="Segoe UI Light"/>
                <a:ea typeface="+mn-ea"/>
                <a:cs typeface="+mn-cs"/>
              </a:rPr>
              <a:t> require a scalable deployment mechanism</a:t>
            </a:r>
          </a:p>
        </p:txBody>
      </p:sp>
      <p:sp>
        <p:nvSpPr>
          <p:cNvPr id="36" name="Text Placeholder 2"/>
          <p:cNvSpPr txBox="1">
            <a:spLocks/>
          </p:cNvSpPr>
          <p:nvPr/>
        </p:nvSpPr>
        <p:spPr>
          <a:xfrm>
            <a:off x="9576283" y="5263591"/>
            <a:ext cx="2637989" cy="1092435"/>
          </a:xfrm>
          <a:prstGeom prst="rect">
            <a:avLst/>
          </a:prstGeom>
        </p:spPr>
        <p:txBody>
          <a:bodyPr vert="horz" wrap="square" lIns="149217" tIns="93260" rIns="149217" bIns="93260" rtlCol="0">
            <a:spAutoFit/>
          </a:bodyPr>
          <a:lstStyle>
            <a:lvl1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3921" kern="1200" spc="0" baseline="0">
                <a:gradFill>
                  <a:gsLst>
                    <a:gs pos="1250">
                      <a:schemeClr val="tx2"/>
                    </a:gs>
                    <a:gs pos="99000">
                      <a:schemeClr val="tx2"/>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Tx/>
              <a:buNone/>
              <a:tabLst/>
              <a:defRPr sz="1961" kern="1200" spc="0" baseline="0">
                <a:gradFill>
                  <a:gsLst>
                    <a:gs pos="1250">
                      <a:schemeClr val="tx1"/>
                    </a:gs>
                    <a:gs pos="100000">
                      <a:schemeClr val="tx1"/>
                    </a:gs>
                  </a:gsLst>
                  <a:lin ang="5400000" scaled="0"/>
                </a:gradFill>
                <a:latin typeface="+mn-lt"/>
                <a:ea typeface="+mn-ea"/>
                <a:cs typeface="+mn-cs"/>
              </a:defRPr>
            </a:lvl2pPr>
            <a:lvl3pPr marL="224097"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48193"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32563" rtl="0" eaLnBrk="1" fontAlgn="auto" latinLnBrk="0" hangingPunct="1">
              <a:lnSpc>
                <a:spcPct val="90000"/>
              </a:lnSpc>
              <a:spcBef>
                <a:spcPct val="20000"/>
              </a:spcBef>
              <a:spcAft>
                <a:spcPts val="0"/>
              </a:spcAft>
              <a:buClrTx/>
              <a:buSzPct val="90000"/>
              <a:buFont typeface="Arial" pitchFamily="34" charset="0"/>
              <a:buNone/>
              <a:tabLst/>
              <a:defRPr/>
            </a:pPr>
            <a:r>
              <a:rPr kumimoji="0" lang="en-US" sz="1632" b="0" i="0" u="none" strike="noStrike" kern="1200" cap="none" spc="0" normalizeH="0" baseline="0" noProof="0" dirty="0">
                <a:ln>
                  <a:noFill/>
                </a:ln>
                <a:solidFill>
                  <a:srgbClr val="505050"/>
                </a:solidFill>
                <a:effectLst/>
                <a:uLnTx/>
                <a:uFillTx/>
                <a:latin typeface="Segoe UI Light"/>
                <a:ea typeface="+mn-ea"/>
                <a:cs typeface="+mn-cs"/>
              </a:rPr>
              <a:t>App marketplaces ensure software is compatible and can integrate with existing cloud platform solutions </a:t>
            </a:r>
          </a:p>
        </p:txBody>
      </p:sp>
      <p:sp>
        <p:nvSpPr>
          <p:cNvPr id="38" name="Title 3"/>
          <p:cNvSpPr>
            <a:spLocks noGrp="1"/>
          </p:cNvSpPr>
          <p:nvPr>
            <p:ph type="title"/>
          </p:nvPr>
        </p:nvSpPr>
        <p:spPr>
          <a:xfrm>
            <a:off x="274639" y="295274"/>
            <a:ext cx="11889564" cy="917575"/>
          </a:xfrm>
        </p:spPr>
        <p:txBody>
          <a:bodyPr/>
          <a:lstStyle/>
          <a:p>
            <a:r>
              <a:rPr lang="en-US" dirty="0"/>
              <a:t>Why is the Marketplace important?</a:t>
            </a:r>
          </a:p>
        </p:txBody>
      </p:sp>
    </p:spTree>
    <p:extLst>
      <p:ext uri="{BB962C8B-B14F-4D97-AF65-F5344CB8AC3E}">
        <p14:creationId xmlns:p14="http://schemas.microsoft.com/office/powerpoint/2010/main" val="8375155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1000"/>
                                        <p:tgtEl>
                                          <p:spTgt spid="17"/>
                                        </p:tgtEl>
                                      </p:cBhvr>
                                    </p:animEffect>
                                    <p:anim calcmode="lin" valueType="num">
                                      <p:cBhvr>
                                        <p:cTn id="33" dur="1000" fill="hold"/>
                                        <p:tgtEl>
                                          <p:spTgt spid="17"/>
                                        </p:tgtEl>
                                        <p:attrNameLst>
                                          <p:attrName>ppt_x</p:attrName>
                                        </p:attrNameLst>
                                      </p:cBhvr>
                                      <p:tavLst>
                                        <p:tav tm="0">
                                          <p:val>
                                            <p:strVal val="#ppt_x"/>
                                          </p:val>
                                        </p:tav>
                                        <p:tav tm="100000">
                                          <p:val>
                                            <p:strVal val="#ppt_x"/>
                                          </p:val>
                                        </p:tav>
                                      </p:tavLst>
                                    </p:anim>
                                    <p:anim calcmode="lin" valueType="num">
                                      <p:cBhvr>
                                        <p:cTn id="34" dur="1000" fill="hold"/>
                                        <p:tgtEl>
                                          <p:spTgt spid="17"/>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1000"/>
                                        <p:tgtEl>
                                          <p:spTgt spid="19"/>
                                        </p:tgtEl>
                                      </p:cBhvr>
                                    </p:animEffect>
                                    <p:anim calcmode="lin" valueType="num">
                                      <p:cBhvr>
                                        <p:cTn id="38" dur="1000" fill="hold"/>
                                        <p:tgtEl>
                                          <p:spTgt spid="19"/>
                                        </p:tgtEl>
                                        <p:attrNameLst>
                                          <p:attrName>ppt_x</p:attrName>
                                        </p:attrNameLst>
                                      </p:cBhvr>
                                      <p:tavLst>
                                        <p:tav tm="0">
                                          <p:val>
                                            <p:strVal val="#ppt_x"/>
                                          </p:val>
                                        </p:tav>
                                        <p:tav tm="100000">
                                          <p:val>
                                            <p:strVal val="#ppt_x"/>
                                          </p:val>
                                        </p:tav>
                                      </p:tavLst>
                                    </p:anim>
                                    <p:anim calcmode="lin" valueType="num">
                                      <p:cBhvr>
                                        <p:cTn id="39" dur="1000" fill="hold"/>
                                        <p:tgtEl>
                                          <p:spTgt spid="19"/>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1000"/>
                                        <p:tgtEl>
                                          <p:spTgt spid="21"/>
                                        </p:tgtEl>
                                      </p:cBhvr>
                                    </p:animEffect>
                                    <p:anim calcmode="lin" valueType="num">
                                      <p:cBhvr>
                                        <p:cTn id="43" dur="1000" fill="hold"/>
                                        <p:tgtEl>
                                          <p:spTgt spid="21"/>
                                        </p:tgtEl>
                                        <p:attrNameLst>
                                          <p:attrName>ppt_x</p:attrName>
                                        </p:attrNameLst>
                                      </p:cBhvr>
                                      <p:tavLst>
                                        <p:tav tm="0">
                                          <p:val>
                                            <p:strVal val="#ppt_x"/>
                                          </p:val>
                                        </p:tav>
                                        <p:tav tm="100000">
                                          <p:val>
                                            <p:strVal val="#ppt_x"/>
                                          </p:val>
                                        </p:tav>
                                      </p:tavLst>
                                    </p:anim>
                                    <p:anim calcmode="lin" valueType="num">
                                      <p:cBhvr>
                                        <p:cTn id="44" dur="1000" fill="hold"/>
                                        <p:tgtEl>
                                          <p:spTgt spid="21"/>
                                        </p:tgtEl>
                                        <p:attrNameLst>
                                          <p:attrName>ppt_y</p:attrName>
                                        </p:attrNameLst>
                                      </p:cBhvr>
                                      <p:tavLst>
                                        <p:tav tm="0">
                                          <p:val>
                                            <p:strVal val="#ppt_y+.1"/>
                                          </p:val>
                                        </p:tav>
                                        <p:tav tm="100000">
                                          <p:val>
                                            <p:strVal val="#ppt_y"/>
                                          </p:val>
                                        </p:tav>
                                      </p:tavLst>
                                    </p:anim>
                                  </p:childTnLst>
                                </p:cTn>
                              </p:par>
                            </p:childTnLst>
                          </p:cTn>
                        </p:par>
                        <p:par>
                          <p:cTn id="45" fill="hold">
                            <p:stCondLst>
                              <p:cond delay="1000"/>
                            </p:stCondLst>
                            <p:childTnLst>
                              <p:par>
                                <p:cTn id="46" presetID="22" presetClass="entr" presetSubtype="1" fill="hold" grpId="0" nodeType="after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wipe(up)">
                                      <p:cBhvr>
                                        <p:cTn id="48" dur="500"/>
                                        <p:tgtEl>
                                          <p:spTgt spid="6"/>
                                        </p:tgtEl>
                                      </p:cBhvr>
                                    </p:animEffect>
                                  </p:childTnLst>
                                </p:cTn>
                              </p:par>
                              <p:par>
                                <p:cTn id="49" presetID="22" presetClass="entr" presetSubtype="1"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animEffect transition="in" filter="wipe(up)">
                                      <p:cBhvr>
                                        <p:cTn id="51" dur="500"/>
                                        <p:tgtEl>
                                          <p:spTgt spid="39"/>
                                        </p:tgtEl>
                                      </p:cBhvr>
                                    </p:animEffect>
                                  </p:childTnLst>
                                </p:cTn>
                              </p:par>
                              <p:par>
                                <p:cTn id="52" presetID="22" presetClass="entr" presetSubtype="1" fill="hold" grpId="0" nodeType="withEffect">
                                  <p:stCondLst>
                                    <p:cond delay="0"/>
                                  </p:stCondLst>
                                  <p:childTnLst>
                                    <p:set>
                                      <p:cBhvr>
                                        <p:cTn id="53" dur="1" fill="hold">
                                          <p:stCondLst>
                                            <p:cond delay="0"/>
                                          </p:stCondLst>
                                        </p:cTn>
                                        <p:tgtEl>
                                          <p:spTgt spid="40"/>
                                        </p:tgtEl>
                                        <p:attrNameLst>
                                          <p:attrName>style.visibility</p:attrName>
                                        </p:attrNameLst>
                                      </p:cBhvr>
                                      <p:to>
                                        <p:strVal val="visible"/>
                                      </p:to>
                                    </p:set>
                                    <p:animEffect transition="in" filter="wipe(up)">
                                      <p:cBhvr>
                                        <p:cTn id="54" dur="500"/>
                                        <p:tgtEl>
                                          <p:spTgt spid="40"/>
                                        </p:tgtEl>
                                      </p:cBhvr>
                                    </p:animEffect>
                                  </p:childTnLst>
                                </p:cTn>
                              </p:par>
                              <p:par>
                                <p:cTn id="55" presetID="22" presetClass="entr" presetSubtype="1" fill="hold" grpId="0" nodeType="withEffect">
                                  <p:stCondLst>
                                    <p:cond delay="0"/>
                                  </p:stCondLst>
                                  <p:childTnLst>
                                    <p:set>
                                      <p:cBhvr>
                                        <p:cTn id="56" dur="1" fill="hold">
                                          <p:stCondLst>
                                            <p:cond delay="0"/>
                                          </p:stCondLst>
                                        </p:cTn>
                                        <p:tgtEl>
                                          <p:spTgt spid="41"/>
                                        </p:tgtEl>
                                        <p:attrNameLst>
                                          <p:attrName>style.visibility</p:attrName>
                                        </p:attrNameLst>
                                      </p:cBhvr>
                                      <p:to>
                                        <p:strVal val="visible"/>
                                      </p:to>
                                    </p:set>
                                    <p:animEffect transition="in" filter="wipe(up)">
                                      <p:cBhvr>
                                        <p:cTn id="57" dur="500"/>
                                        <p:tgtEl>
                                          <p:spTgt spid="4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500"/>
                                        <p:tgtEl>
                                          <p:spTgt spid="23"/>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500"/>
                                        <p:tgtEl>
                                          <p:spTgt spid="2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500"/>
                                        <p:tgtEl>
                                          <p:spTgt spid="2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6"/>
                                        </p:tgtEl>
                                        <p:attrNameLst>
                                          <p:attrName>style.visibility</p:attrName>
                                        </p:attrNameLst>
                                      </p:cBhvr>
                                      <p:to>
                                        <p:strVal val="visible"/>
                                      </p:to>
                                    </p:set>
                                    <p:animEffect transition="in" filter="fade">
                                      <p:cBhvr>
                                        <p:cTn id="69" dur="500"/>
                                        <p:tgtEl>
                                          <p:spTgt spid="26"/>
                                        </p:tgtEl>
                                      </p:cBhvr>
                                    </p:animEffect>
                                  </p:childTnLst>
                                </p:cTn>
                              </p:par>
                              <p:par>
                                <p:cTn id="70" presetID="10" presetClass="entr" presetSubtype="0" fill="hold" nodeType="withEffect">
                                  <p:stCondLst>
                                    <p:cond delay="0"/>
                                  </p:stCondLst>
                                  <p:childTnLst>
                                    <p:set>
                                      <p:cBhvr>
                                        <p:cTn id="71" dur="1" fill="hold">
                                          <p:stCondLst>
                                            <p:cond delay="0"/>
                                          </p:stCondLst>
                                        </p:cTn>
                                        <p:tgtEl>
                                          <p:spTgt spid="4"/>
                                        </p:tgtEl>
                                        <p:attrNameLst>
                                          <p:attrName>style.visibility</p:attrName>
                                        </p:attrNameLst>
                                      </p:cBhvr>
                                      <p:to>
                                        <p:strVal val="visible"/>
                                      </p:to>
                                    </p:set>
                                    <p:animEffect transition="in" filter="fade">
                                      <p:cBhvr>
                                        <p:cTn id="72" dur="500"/>
                                        <p:tgtEl>
                                          <p:spTgt spid="4"/>
                                        </p:tgtEl>
                                      </p:cBhvr>
                                    </p:animEffect>
                                  </p:childTnLst>
                                </p:cTn>
                              </p:par>
                              <p:par>
                                <p:cTn id="73" presetID="10" presetClass="entr" presetSubtype="0" fill="hold" nodeType="withEffect">
                                  <p:stCondLst>
                                    <p:cond delay="0"/>
                                  </p:stCondLst>
                                  <p:childTnLst>
                                    <p:set>
                                      <p:cBhvr>
                                        <p:cTn id="74" dur="1" fill="hold">
                                          <p:stCondLst>
                                            <p:cond delay="0"/>
                                          </p:stCondLst>
                                        </p:cTn>
                                        <p:tgtEl>
                                          <p:spTgt spid="30"/>
                                        </p:tgtEl>
                                        <p:attrNameLst>
                                          <p:attrName>style.visibility</p:attrName>
                                        </p:attrNameLst>
                                      </p:cBhvr>
                                      <p:to>
                                        <p:strVal val="visible"/>
                                      </p:to>
                                    </p:set>
                                    <p:animEffect transition="in" filter="fade">
                                      <p:cBhvr>
                                        <p:cTn id="75" dur="500"/>
                                        <p:tgtEl>
                                          <p:spTgt spid="30"/>
                                        </p:tgtEl>
                                      </p:cBhvr>
                                    </p:animEffect>
                                  </p:childTnLst>
                                </p:cTn>
                              </p:par>
                              <p:par>
                                <p:cTn id="76" presetID="10" presetClass="entr" presetSubtype="0" fill="hold" nodeType="withEffect">
                                  <p:stCondLst>
                                    <p:cond delay="0"/>
                                  </p:stCondLst>
                                  <p:childTnLst>
                                    <p:set>
                                      <p:cBhvr>
                                        <p:cTn id="77" dur="1" fill="hold">
                                          <p:stCondLst>
                                            <p:cond delay="0"/>
                                          </p:stCondLst>
                                        </p:cTn>
                                        <p:tgtEl>
                                          <p:spTgt spid="31"/>
                                        </p:tgtEl>
                                        <p:attrNameLst>
                                          <p:attrName>style.visibility</p:attrName>
                                        </p:attrNameLst>
                                      </p:cBhvr>
                                      <p:to>
                                        <p:strVal val="visible"/>
                                      </p:to>
                                    </p:set>
                                    <p:animEffect transition="in" filter="fade">
                                      <p:cBhvr>
                                        <p:cTn id="78" dur="500"/>
                                        <p:tgtEl>
                                          <p:spTgt spid="31"/>
                                        </p:tgtEl>
                                      </p:cBhvr>
                                    </p:animEffect>
                                  </p:childTnLst>
                                </p:cTn>
                              </p:par>
                              <p:par>
                                <p:cTn id="79" presetID="10" presetClass="entr" presetSubtype="0" fill="hold" nodeType="withEffect">
                                  <p:stCondLst>
                                    <p:cond delay="0"/>
                                  </p:stCondLst>
                                  <p:childTnLst>
                                    <p:set>
                                      <p:cBhvr>
                                        <p:cTn id="80" dur="1" fill="hold">
                                          <p:stCondLst>
                                            <p:cond delay="0"/>
                                          </p:stCondLst>
                                        </p:cTn>
                                        <p:tgtEl>
                                          <p:spTgt spid="32"/>
                                        </p:tgtEl>
                                        <p:attrNameLst>
                                          <p:attrName>style.visibility</p:attrName>
                                        </p:attrNameLst>
                                      </p:cBhvr>
                                      <p:to>
                                        <p:strVal val="visible"/>
                                      </p:to>
                                    </p:set>
                                    <p:animEffect transition="in" filter="fade">
                                      <p:cBhvr>
                                        <p:cTn id="81" dur="500"/>
                                        <p:tgtEl>
                                          <p:spTgt spid="32"/>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fade">
                                      <p:cBhvr>
                                        <p:cTn id="84" dur="500"/>
                                        <p:tgtEl>
                                          <p:spTgt spid="33"/>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34"/>
                                        </p:tgtEl>
                                        <p:attrNameLst>
                                          <p:attrName>style.visibility</p:attrName>
                                        </p:attrNameLst>
                                      </p:cBhvr>
                                      <p:to>
                                        <p:strVal val="visible"/>
                                      </p:to>
                                    </p:set>
                                    <p:animEffect transition="in" filter="fade">
                                      <p:cBhvr>
                                        <p:cTn id="87" dur="500"/>
                                        <p:tgtEl>
                                          <p:spTgt spid="3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35"/>
                                        </p:tgtEl>
                                        <p:attrNameLst>
                                          <p:attrName>style.visibility</p:attrName>
                                        </p:attrNameLst>
                                      </p:cBhvr>
                                      <p:to>
                                        <p:strVal val="visible"/>
                                      </p:to>
                                    </p:set>
                                    <p:animEffect transition="in" filter="fade">
                                      <p:cBhvr>
                                        <p:cTn id="90" dur="500"/>
                                        <p:tgtEl>
                                          <p:spTgt spid="35"/>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36"/>
                                        </p:tgtEl>
                                        <p:attrNameLst>
                                          <p:attrName>style.visibility</p:attrName>
                                        </p:attrNameLst>
                                      </p:cBhvr>
                                      <p:to>
                                        <p:strVal val="visible"/>
                                      </p:to>
                                    </p:set>
                                    <p:animEffect transition="in" filter="fade">
                                      <p:cBhvr>
                                        <p:cTn id="9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0" grpId="0" animBg="1"/>
      <p:bldP spid="39" grpId="0" animBg="1"/>
      <p:bldP spid="6" grpId="0" animBg="1"/>
      <p:bldP spid="22" grpId="0" animBg="1"/>
      <p:bldP spid="20" grpId="0" animBg="1"/>
      <p:bldP spid="18" grpId="0" animBg="1"/>
      <p:bldP spid="16" grpId="0" animBg="1"/>
      <p:bldP spid="15" grpId="0" animBg="1"/>
      <p:bldP spid="17" grpId="0" animBg="1"/>
      <p:bldP spid="19" grpId="0" animBg="1"/>
      <p:bldP spid="21" grpId="0" animBg="1"/>
      <p:bldP spid="23" grpId="0"/>
      <p:bldP spid="24" grpId="0"/>
      <p:bldP spid="25" grpId="0"/>
      <p:bldP spid="26" grpId="0"/>
      <p:bldP spid="33" grpId="0"/>
      <p:bldP spid="34" grpId="0"/>
      <p:bldP spid="35" grpId="0"/>
      <p:bldP spid="36"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430462"/>
            <a:ext cx="9905999" cy="3176254"/>
          </a:xfrm>
        </p:spPr>
        <p:txBody>
          <a:bodyPr/>
          <a:lstStyle/>
          <a:p>
            <a:r>
              <a:rPr lang="en-US" sz="7200" dirty="0"/>
              <a:t>Azure Stack Hub Marketplace Solution </a:t>
            </a:r>
            <a:r>
              <a:rPr lang="en-US" dirty="0"/>
              <a:t>T</a:t>
            </a:r>
            <a:r>
              <a:rPr lang="en-US" sz="7200" dirty="0"/>
              <a:t>ypes</a:t>
            </a:r>
          </a:p>
        </p:txBody>
      </p:sp>
    </p:spTree>
    <p:extLst>
      <p:ext uri="{BB962C8B-B14F-4D97-AF65-F5344CB8AC3E}">
        <p14:creationId xmlns:p14="http://schemas.microsoft.com/office/powerpoint/2010/main" val="2227601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
            <a:ext cx="12436475" cy="6994524"/>
          </a:xfrm>
          <a:prstGeom prst="rect">
            <a:avLst/>
          </a:prstGeom>
        </p:spPr>
      </p:pic>
      <p:sp>
        <p:nvSpPr>
          <p:cNvPr id="14" name="Rectangle 13"/>
          <p:cNvSpPr/>
          <p:nvPr/>
        </p:nvSpPr>
        <p:spPr bwMode="auto">
          <a:xfrm>
            <a:off x="-1" y="2"/>
            <a:ext cx="12436476" cy="6994524"/>
          </a:xfrm>
          <a:prstGeom prst="rect">
            <a:avLst/>
          </a:prstGeom>
          <a:solidFill>
            <a:srgbClr val="353535">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2"/>
          <p:cNvSpPr txBox="1">
            <a:spLocks/>
          </p:cNvSpPr>
          <p:nvPr/>
        </p:nvSpPr>
        <p:spPr>
          <a:xfrm>
            <a:off x="874142" y="5375275"/>
            <a:ext cx="4876800" cy="838200"/>
          </a:xfrm>
          <a:prstGeom prst="rect">
            <a:avLst/>
          </a:prstGeom>
          <a:noFill/>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800" dirty="0">
                <a:solidFill>
                  <a:srgbClr val="FFFFFF"/>
                </a:solidFill>
              </a:rPr>
              <a:t>Getting started…</a:t>
            </a:r>
          </a:p>
        </p:txBody>
      </p:sp>
      <p:sp>
        <p:nvSpPr>
          <p:cNvPr id="19"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Marketplace solution types</a:t>
            </a:r>
          </a:p>
        </p:txBody>
      </p:sp>
      <p:grpSp>
        <p:nvGrpSpPr>
          <p:cNvPr id="2" name="Group 1">
            <a:extLst>
              <a:ext uri="{FF2B5EF4-FFF2-40B4-BE49-F238E27FC236}">
                <a16:creationId xmlns:a16="http://schemas.microsoft.com/office/drawing/2014/main" id="{354F68AA-0850-40CB-A109-E628E892D376}"/>
              </a:ext>
            </a:extLst>
          </p:cNvPr>
          <p:cNvGrpSpPr/>
          <p:nvPr/>
        </p:nvGrpSpPr>
        <p:grpSpPr>
          <a:xfrm>
            <a:off x="2484437" y="1744663"/>
            <a:ext cx="2286000" cy="2743201"/>
            <a:chOff x="2858069" y="1744663"/>
            <a:chExt cx="2286000" cy="2743201"/>
          </a:xfrm>
        </p:grpSpPr>
        <p:sp>
          <p:nvSpPr>
            <p:cNvPr id="26" name="Rectangle 25">
              <a:extLst>
                <a:ext uri="{FF2B5EF4-FFF2-40B4-BE49-F238E27FC236}">
                  <a16:creationId xmlns:a16="http://schemas.microsoft.com/office/drawing/2014/main" id="{07E685AF-FFCE-4AAE-B785-2864C5323013}"/>
                </a:ext>
              </a:extLst>
            </p:cNvPr>
            <p:cNvSpPr/>
            <p:nvPr/>
          </p:nvSpPr>
          <p:spPr bwMode="auto">
            <a:xfrm>
              <a:off x="3017837" y="1744663"/>
              <a:ext cx="1981200" cy="2743201"/>
            </a:xfrm>
            <a:prstGeom prst="rect">
              <a:avLst/>
            </a:prstGeom>
            <a:solidFill>
              <a:srgbClr val="0078D7"/>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dirty="0">
                  <a:ln>
                    <a:noFill/>
                  </a:ln>
                  <a:solidFill>
                    <a:srgbClr val="FFFFFF"/>
                  </a:solidFill>
                  <a:effectLst/>
                  <a:uLnTx/>
                  <a:uFillTx/>
                  <a:latin typeface="+mj-lt"/>
                  <a:ea typeface="+mn-ea"/>
                  <a:cs typeface="+mn-cs"/>
                </a:rPr>
                <a:t>Images</a:t>
              </a:r>
            </a:p>
          </p:txBody>
        </p:sp>
        <p:sp>
          <p:nvSpPr>
            <p:cNvPr id="30" name="Rectangle 29">
              <a:extLst>
                <a:ext uri="{FF2B5EF4-FFF2-40B4-BE49-F238E27FC236}">
                  <a16:creationId xmlns:a16="http://schemas.microsoft.com/office/drawing/2014/main" id="{03B5B298-B0BA-4C2C-8193-A9781E7037C8}"/>
                </a:ext>
              </a:extLst>
            </p:cNvPr>
            <p:cNvSpPr/>
            <p:nvPr/>
          </p:nvSpPr>
          <p:spPr>
            <a:xfrm>
              <a:off x="2858069" y="3445056"/>
              <a:ext cx="2286000" cy="646331"/>
            </a:xfrm>
            <a:prstGeom prst="rect">
              <a:avLst/>
            </a:prstGeom>
          </p:spPr>
          <p:txBody>
            <a:bodyPr wrap="square">
              <a:spAutoFit/>
            </a:bodyPr>
            <a:lstStyle/>
            <a:p>
              <a:pPr algn="ctr"/>
              <a:r>
                <a:rPr lang="en-US" i="1" dirty="0">
                  <a:solidFill>
                    <a:schemeClr val="bg1"/>
                  </a:solidFill>
                </a:rPr>
                <a:t>Vendor Virtual Machine images</a:t>
              </a:r>
            </a:p>
          </p:txBody>
        </p:sp>
      </p:grpSp>
      <p:grpSp>
        <p:nvGrpSpPr>
          <p:cNvPr id="3" name="Group 2">
            <a:extLst>
              <a:ext uri="{FF2B5EF4-FFF2-40B4-BE49-F238E27FC236}">
                <a16:creationId xmlns:a16="http://schemas.microsoft.com/office/drawing/2014/main" id="{854279B1-F1DA-4300-BD72-85D1105A1869}"/>
              </a:ext>
            </a:extLst>
          </p:cNvPr>
          <p:cNvGrpSpPr/>
          <p:nvPr/>
        </p:nvGrpSpPr>
        <p:grpSpPr>
          <a:xfrm>
            <a:off x="9571038" y="1744662"/>
            <a:ext cx="2285999" cy="2743201"/>
            <a:chOff x="8573070" y="1744662"/>
            <a:chExt cx="2285999" cy="2743201"/>
          </a:xfrm>
        </p:grpSpPr>
        <p:sp>
          <p:nvSpPr>
            <p:cNvPr id="28" name="Rectangle 27">
              <a:extLst>
                <a:ext uri="{FF2B5EF4-FFF2-40B4-BE49-F238E27FC236}">
                  <a16:creationId xmlns:a16="http://schemas.microsoft.com/office/drawing/2014/main" id="{3C72506A-56CF-4D2A-940F-DE27E1C5EDD8}"/>
                </a:ext>
              </a:extLst>
            </p:cNvPr>
            <p:cNvSpPr/>
            <p:nvPr/>
          </p:nvSpPr>
          <p:spPr bwMode="auto">
            <a:xfrm>
              <a:off x="8732837" y="1744662"/>
              <a:ext cx="1981200" cy="2743201"/>
            </a:xfrm>
            <a:prstGeom prst="rect">
              <a:avLst/>
            </a:prstGeom>
            <a:solidFill>
              <a:srgbClr val="00188F"/>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lang="en-US" sz="2800" noProof="0" dirty="0">
                  <a:solidFill>
                    <a:srgbClr val="FFFFFF"/>
                  </a:solidFill>
                  <a:latin typeface="+mj-lt"/>
                </a:rPr>
                <a:t>Solutions</a:t>
              </a:r>
              <a:endParaRPr kumimoji="0" lang="en-US" sz="2800" i="0" u="none" strike="noStrike" kern="1200" cap="none" spc="0" normalizeH="0" baseline="0" noProof="0" dirty="0">
                <a:ln>
                  <a:noFill/>
                </a:ln>
                <a:solidFill>
                  <a:srgbClr val="FFFFFF"/>
                </a:solidFill>
                <a:effectLst/>
                <a:uLnTx/>
                <a:uFillTx/>
                <a:latin typeface="+mj-lt"/>
              </a:endParaRPr>
            </a:p>
          </p:txBody>
        </p:sp>
        <p:sp>
          <p:nvSpPr>
            <p:cNvPr id="32" name="Rectangle 31">
              <a:extLst>
                <a:ext uri="{FF2B5EF4-FFF2-40B4-BE49-F238E27FC236}">
                  <a16:creationId xmlns:a16="http://schemas.microsoft.com/office/drawing/2014/main" id="{E780B44E-5C04-451C-AC13-9247EE283861}"/>
                </a:ext>
              </a:extLst>
            </p:cNvPr>
            <p:cNvSpPr/>
            <p:nvPr/>
          </p:nvSpPr>
          <p:spPr>
            <a:xfrm>
              <a:off x="8573070" y="3445056"/>
              <a:ext cx="2285999" cy="646331"/>
            </a:xfrm>
            <a:prstGeom prst="rect">
              <a:avLst/>
            </a:prstGeom>
          </p:spPr>
          <p:txBody>
            <a:bodyPr wrap="square">
              <a:spAutoFit/>
            </a:bodyPr>
            <a:lstStyle/>
            <a:p>
              <a:pPr algn="ctr"/>
              <a:r>
                <a:rPr lang="en-US" i="1" dirty="0">
                  <a:solidFill>
                    <a:schemeClr val="bg1"/>
                  </a:solidFill>
                </a:rPr>
                <a:t>Vendor pre-built solutions</a:t>
              </a:r>
            </a:p>
          </p:txBody>
        </p:sp>
      </p:grpSp>
      <p:grpSp>
        <p:nvGrpSpPr>
          <p:cNvPr id="16" name="Group 15">
            <a:extLst>
              <a:ext uri="{FF2B5EF4-FFF2-40B4-BE49-F238E27FC236}">
                <a16:creationId xmlns:a16="http://schemas.microsoft.com/office/drawing/2014/main" id="{FBFE35DA-8EAB-4647-84E4-1EBDCF1B2FC3}"/>
              </a:ext>
            </a:extLst>
          </p:cNvPr>
          <p:cNvGrpSpPr/>
          <p:nvPr/>
        </p:nvGrpSpPr>
        <p:grpSpPr>
          <a:xfrm>
            <a:off x="7208838" y="1744662"/>
            <a:ext cx="2285999" cy="2743201"/>
            <a:chOff x="8420670" y="1744662"/>
            <a:chExt cx="2285999" cy="2743201"/>
          </a:xfrm>
        </p:grpSpPr>
        <p:sp>
          <p:nvSpPr>
            <p:cNvPr id="17" name="Rectangle 16">
              <a:extLst>
                <a:ext uri="{FF2B5EF4-FFF2-40B4-BE49-F238E27FC236}">
                  <a16:creationId xmlns:a16="http://schemas.microsoft.com/office/drawing/2014/main" id="{2F8818E3-E1CA-4AFD-A5B6-1F1A57401C64}"/>
                </a:ext>
              </a:extLst>
            </p:cNvPr>
            <p:cNvSpPr/>
            <p:nvPr/>
          </p:nvSpPr>
          <p:spPr bwMode="auto">
            <a:xfrm>
              <a:off x="8580437" y="1744662"/>
              <a:ext cx="1981200" cy="2743201"/>
            </a:xfrm>
            <a:prstGeom prst="rect">
              <a:avLst/>
            </a:prstGeom>
            <a:solidFill>
              <a:srgbClr val="7030A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lang="en-US" sz="2800" noProof="0" dirty="0">
                  <a:solidFill>
                    <a:srgbClr val="FFFFFF"/>
                  </a:solidFill>
                  <a:latin typeface="+mj-lt"/>
                </a:rPr>
                <a:t>Resource Providers</a:t>
              </a:r>
              <a:endParaRPr kumimoji="0" lang="en-US" sz="2800" i="0" u="none" strike="noStrike" kern="1200" cap="none" spc="0" normalizeH="0" baseline="0" noProof="0" dirty="0">
                <a:ln>
                  <a:noFill/>
                </a:ln>
                <a:solidFill>
                  <a:srgbClr val="FFFFFF"/>
                </a:solidFill>
                <a:effectLst/>
                <a:uLnTx/>
                <a:uFillTx/>
                <a:latin typeface="+mj-lt"/>
              </a:endParaRPr>
            </a:p>
          </p:txBody>
        </p:sp>
        <p:sp>
          <p:nvSpPr>
            <p:cNvPr id="18" name="Rectangle 17">
              <a:extLst>
                <a:ext uri="{FF2B5EF4-FFF2-40B4-BE49-F238E27FC236}">
                  <a16:creationId xmlns:a16="http://schemas.microsoft.com/office/drawing/2014/main" id="{58A0AD18-C52E-41E3-BC05-88D2FA73BFBF}"/>
                </a:ext>
              </a:extLst>
            </p:cNvPr>
            <p:cNvSpPr/>
            <p:nvPr/>
          </p:nvSpPr>
          <p:spPr>
            <a:xfrm>
              <a:off x="8420670" y="3445056"/>
              <a:ext cx="2285999" cy="646331"/>
            </a:xfrm>
            <a:prstGeom prst="rect">
              <a:avLst/>
            </a:prstGeom>
          </p:spPr>
          <p:txBody>
            <a:bodyPr wrap="square">
              <a:spAutoFit/>
            </a:bodyPr>
            <a:lstStyle/>
            <a:p>
              <a:pPr algn="ctr"/>
              <a:r>
                <a:rPr lang="en-US" i="1" dirty="0">
                  <a:solidFill>
                    <a:schemeClr val="bg1"/>
                  </a:solidFill>
                </a:rPr>
                <a:t>Azure Stack PaaS Offerings</a:t>
              </a:r>
            </a:p>
          </p:txBody>
        </p:sp>
      </p:grpSp>
      <p:grpSp>
        <p:nvGrpSpPr>
          <p:cNvPr id="6" name="Group 5">
            <a:extLst>
              <a:ext uri="{FF2B5EF4-FFF2-40B4-BE49-F238E27FC236}">
                <a16:creationId xmlns:a16="http://schemas.microsoft.com/office/drawing/2014/main" id="{DD990825-3EE8-4251-A533-B0A028199A6C}"/>
              </a:ext>
            </a:extLst>
          </p:cNvPr>
          <p:cNvGrpSpPr/>
          <p:nvPr/>
        </p:nvGrpSpPr>
        <p:grpSpPr>
          <a:xfrm>
            <a:off x="122237" y="1744662"/>
            <a:ext cx="2286000" cy="2743201"/>
            <a:chOff x="122237" y="1744662"/>
            <a:chExt cx="2286000" cy="2743201"/>
          </a:xfrm>
        </p:grpSpPr>
        <p:sp>
          <p:nvSpPr>
            <p:cNvPr id="25" name="Rectangle 24">
              <a:extLst>
                <a:ext uri="{FF2B5EF4-FFF2-40B4-BE49-F238E27FC236}">
                  <a16:creationId xmlns:a16="http://schemas.microsoft.com/office/drawing/2014/main" id="{C14295AC-335F-475A-B124-6A14E92384F1}"/>
                </a:ext>
              </a:extLst>
            </p:cNvPr>
            <p:cNvSpPr/>
            <p:nvPr/>
          </p:nvSpPr>
          <p:spPr bwMode="auto">
            <a:xfrm>
              <a:off x="282005" y="1744662"/>
              <a:ext cx="1981200" cy="2743201"/>
            </a:xfrm>
            <a:prstGeom prst="rect">
              <a:avLst/>
            </a:prstGeom>
            <a:solidFill>
              <a:schemeClr val="tx1">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dirty="0">
                  <a:ln>
                    <a:noFill/>
                  </a:ln>
                  <a:solidFill>
                    <a:srgbClr val="FFFFFF"/>
                  </a:solidFill>
                  <a:effectLst/>
                  <a:uLnTx/>
                  <a:uFillTx/>
                  <a:latin typeface="+mj-lt"/>
                  <a:ea typeface="+mn-ea"/>
                  <a:cs typeface="+mn-cs"/>
                </a:rPr>
                <a:t>Existing</a:t>
              </a:r>
            </a:p>
          </p:txBody>
        </p:sp>
        <p:sp>
          <p:nvSpPr>
            <p:cNvPr id="29" name="Rectangle 28">
              <a:extLst>
                <a:ext uri="{FF2B5EF4-FFF2-40B4-BE49-F238E27FC236}">
                  <a16:creationId xmlns:a16="http://schemas.microsoft.com/office/drawing/2014/main" id="{F12D0160-B36A-48EA-AD8D-B08AF74C02CB}"/>
                </a:ext>
              </a:extLst>
            </p:cNvPr>
            <p:cNvSpPr/>
            <p:nvPr/>
          </p:nvSpPr>
          <p:spPr>
            <a:xfrm>
              <a:off x="122237" y="3459162"/>
              <a:ext cx="2286000" cy="646331"/>
            </a:xfrm>
            <a:prstGeom prst="rect">
              <a:avLst/>
            </a:prstGeom>
          </p:spPr>
          <p:txBody>
            <a:bodyPr wrap="square">
              <a:spAutoFit/>
            </a:bodyPr>
            <a:lstStyle/>
            <a:p>
              <a:pPr algn="ctr"/>
              <a:r>
                <a:rPr lang="en-US" i="1" dirty="0">
                  <a:solidFill>
                    <a:schemeClr val="bg1"/>
                  </a:solidFill>
                </a:rPr>
                <a:t>Existing pre-built images/solutions</a:t>
              </a:r>
            </a:p>
          </p:txBody>
        </p:sp>
      </p:grpSp>
      <p:grpSp>
        <p:nvGrpSpPr>
          <p:cNvPr id="5" name="Group 4">
            <a:extLst>
              <a:ext uri="{FF2B5EF4-FFF2-40B4-BE49-F238E27FC236}">
                <a16:creationId xmlns:a16="http://schemas.microsoft.com/office/drawing/2014/main" id="{29D8507F-54DE-4698-BBEE-25C747ECFFA7}"/>
              </a:ext>
            </a:extLst>
          </p:cNvPr>
          <p:cNvGrpSpPr/>
          <p:nvPr/>
        </p:nvGrpSpPr>
        <p:grpSpPr>
          <a:xfrm>
            <a:off x="4846637" y="1744662"/>
            <a:ext cx="2270635" cy="2743201"/>
            <a:chOff x="4846637" y="1744662"/>
            <a:chExt cx="2270635" cy="2743201"/>
          </a:xfrm>
        </p:grpSpPr>
        <p:sp>
          <p:nvSpPr>
            <p:cNvPr id="27" name="Rectangle 26">
              <a:extLst>
                <a:ext uri="{FF2B5EF4-FFF2-40B4-BE49-F238E27FC236}">
                  <a16:creationId xmlns:a16="http://schemas.microsoft.com/office/drawing/2014/main" id="{CBA742E0-53E8-4258-8398-4F51CF658AF7}"/>
                </a:ext>
              </a:extLst>
            </p:cNvPr>
            <p:cNvSpPr/>
            <p:nvPr/>
          </p:nvSpPr>
          <p:spPr bwMode="auto">
            <a:xfrm>
              <a:off x="5006406" y="1744662"/>
              <a:ext cx="1981200" cy="2743201"/>
            </a:xfrm>
            <a:prstGeom prst="rect">
              <a:avLst/>
            </a:prstGeom>
            <a:solidFill>
              <a:schemeClr val="accent2">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dirty="0">
                  <a:ln>
                    <a:noFill/>
                  </a:ln>
                  <a:solidFill>
                    <a:srgbClr val="FFFFFF"/>
                  </a:solidFill>
                  <a:effectLst/>
                  <a:uLnTx/>
                  <a:uFillTx/>
                  <a:latin typeface="+mj-lt"/>
                  <a:ea typeface="+mn-ea"/>
                  <a:cs typeface="+mn-cs"/>
                </a:rPr>
                <a:t>Extensions</a:t>
              </a:r>
            </a:p>
          </p:txBody>
        </p:sp>
        <p:sp>
          <p:nvSpPr>
            <p:cNvPr id="31" name="Rectangle 30">
              <a:extLst>
                <a:ext uri="{FF2B5EF4-FFF2-40B4-BE49-F238E27FC236}">
                  <a16:creationId xmlns:a16="http://schemas.microsoft.com/office/drawing/2014/main" id="{703F196A-7C2A-4F06-AEC5-A3D306241BD0}"/>
                </a:ext>
              </a:extLst>
            </p:cNvPr>
            <p:cNvSpPr/>
            <p:nvPr/>
          </p:nvSpPr>
          <p:spPr>
            <a:xfrm>
              <a:off x="4846637" y="3447847"/>
              <a:ext cx="2270635" cy="646331"/>
            </a:xfrm>
            <a:prstGeom prst="rect">
              <a:avLst/>
            </a:prstGeom>
          </p:spPr>
          <p:txBody>
            <a:bodyPr wrap="square">
              <a:spAutoFit/>
            </a:bodyPr>
            <a:lstStyle/>
            <a:p>
              <a:pPr algn="ctr"/>
              <a:r>
                <a:rPr lang="en-US" i="1" dirty="0">
                  <a:solidFill>
                    <a:schemeClr val="bg1"/>
                  </a:solidFill>
                </a:rPr>
                <a:t>Vendor VM extensions </a:t>
              </a:r>
            </a:p>
          </p:txBody>
        </p:sp>
      </p:grpSp>
    </p:spTree>
    <p:extLst>
      <p:ext uri="{BB962C8B-B14F-4D97-AF65-F5344CB8AC3E}">
        <p14:creationId xmlns:p14="http://schemas.microsoft.com/office/powerpoint/2010/main" val="2804883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
            <a:ext cx="12436475" cy="6994524"/>
          </a:xfrm>
          <a:prstGeom prst="rect">
            <a:avLst/>
          </a:prstGeom>
        </p:spPr>
      </p:pic>
      <p:sp>
        <p:nvSpPr>
          <p:cNvPr id="7" name="Rectangle 6"/>
          <p:cNvSpPr/>
          <p:nvPr/>
        </p:nvSpPr>
        <p:spPr bwMode="auto">
          <a:xfrm>
            <a:off x="-1" y="2"/>
            <a:ext cx="12436476" cy="6994524"/>
          </a:xfrm>
          <a:prstGeom prst="rect">
            <a:avLst/>
          </a:prstGeom>
          <a:solidFill>
            <a:srgbClr val="353535">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Marketplace solution types</a:t>
            </a:r>
          </a:p>
        </p:txBody>
      </p:sp>
      <p:grpSp>
        <p:nvGrpSpPr>
          <p:cNvPr id="27" name="Group 26">
            <a:extLst>
              <a:ext uri="{FF2B5EF4-FFF2-40B4-BE49-F238E27FC236}">
                <a16:creationId xmlns:a16="http://schemas.microsoft.com/office/drawing/2014/main" id="{1B9853B3-46E8-4762-A00F-19F08EED251B}"/>
              </a:ext>
            </a:extLst>
          </p:cNvPr>
          <p:cNvGrpSpPr/>
          <p:nvPr/>
        </p:nvGrpSpPr>
        <p:grpSpPr>
          <a:xfrm>
            <a:off x="2484437" y="1744663"/>
            <a:ext cx="2286000" cy="2743201"/>
            <a:chOff x="2858069" y="1744663"/>
            <a:chExt cx="2286000" cy="2743201"/>
          </a:xfrm>
        </p:grpSpPr>
        <p:sp>
          <p:nvSpPr>
            <p:cNvPr id="28" name="Rectangle 27">
              <a:extLst>
                <a:ext uri="{FF2B5EF4-FFF2-40B4-BE49-F238E27FC236}">
                  <a16:creationId xmlns:a16="http://schemas.microsoft.com/office/drawing/2014/main" id="{39128FA5-DF36-4A2A-BDD7-F193E1685277}"/>
                </a:ext>
              </a:extLst>
            </p:cNvPr>
            <p:cNvSpPr/>
            <p:nvPr/>
          </p:nvSpPr>
          <p:spPr bwMode="auto">
            <a:xfrm>
              <a:off x="3017837" y="1744663"/>
              <a:ext cx="1981200" cy="2743201"/>
            </a:xfrm>
            <a:prstGeom prst="rect">
              <a:avLst/>
            </a:prstGeom>
            <a:solidFill>
              <a:srgbClr val="0078D7"/>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dirty="0">
                  <a:ln>
                    <a:noFill/>
                  </a:ln>
                  <a:solidFill>
                    <a:srgbClr val="FFFFFF"/>
                  </a:solidFill>
                  <a:effectLst/>
                  <a:uLnTx/>
                  <a:uFillTx/>
                  <a:latin typeface="+mj-lt"/>
                  <a:ea typeface="+mn-ea"/>
                  <a:cs typeface="+mn-cs"/>
                </a:rPr>
                <a:t>Images</a:t>
              </a:r>
            </a:p>
          </p:txBody>
        </p:sp>
        <p:sp>
          <p:nvSpPr>
            <p:cNvPr id="29" name="Rectangle 28">
              <a:extLst>
                <a:ext uri="{FF2B5EF4-FFF2-40B4-BE49-F238E27FC236}">
                  <a16:creationId xmlns:a16="http://schemas.microsoft.com/office/drawing/2014/main" id="{7F6F4645-5D98-4C54-B6EC-74E858EE84D7}"/>
                </a:ext>
              </a:extLst>
            </p:cNvPr>
            <p:cNvSpPr/>
            <p:nvPr/>
          </p:nvSpPr>
          <p:spPr>
            <a:xfrm>
              <a:off x="2858069" y="3445056"/>
              <a:ext cx="2286000" cy="646331"/>
            </a:xfrm>
            <a:prstGeom prst="rect">
              <a:avLst/>
            </a:prstGeom>
          </p:spPr>
          <p:txBody>
            <a:bodyPr wrap="square">
              <a:spAutoFit/>
            </a:bodyPr>
            <a:lstStyle/>
            <a:p>
              <a:pPr algn="ctr"/>
              <a:r>
                <a:rPr lang="en-US" i="1" dirty="0">
                  <a:solidFill>
                    <a:schemeClr val="bg1"/>
                  </a:solidFill>
                </a:rPr>
                <a:t>Vendor Virtual Machine images</a:t>
              </a:r>
            </a:p>
          </p:txBody>
        </p:sp>
      </p:grpSp>
      <p:grpSp>
        <p:nvGrpSpPr>
          <p:cNvPr id="36" name="Group 35">
            <a:extLst>
              <a:ext uri="{FF2B5EF4-FFF2-40B4-BE49-F238E27FC236}">
                <a16:creationId xmlns:a16="http://schemas.microsoft.com/office/drawing/2014/main" id="{B8CFF788-69EB-4388-89C4-C12A9F355385}"/>
              </a:ext>
            </a:extLst>
          </p:cNvPr>
          <p:cNvGrpSpPr/>
          <p:nvPr/>
        </p:nvGrpSpPr>
        <p:grpSpPr>
          <a:xfrm>
            <a:off x="122237" y="1744662"/>
            <a:ext cx="2286000" cy="2743201"/>
            <a:chOff x="122237" y="1744662"/>
            <a:chExt cx="2286000" cy="2743201"/>
          </a:xfrm>
        </p:grpSpPr>
        <p:sp>
          <p:nvSpPr>
            <p:cNvPr id="37" name="Rectangle 36">
              <a:extLst>
                <a:ext uri="{FF2B5EF4-FFF2-40B4-BE49-F238E27FC236}">
                  <a16:creationId xmlns:a16="http://schemas.microsoft.com/office/drawing/2014/main" id="{03C3982E-AF81-4E8C-8BB6-52F827C79C41}"/>
                </a:ext>
              </a:extLst>
            </p:cNvPr>
            <p:cNvSpPr/>
            <p:nvPr/>
          </p:nvSpPr>
          <p:spPr bwMode="auto">
            <a:xfrm>
              <a:off x="282005" y="1744662"/>
              <a:ext cx="1981200" cy="2743201"/>
            </a:xfrm>
            <a:prstGeom prst="rect">
              <a:avLst/>
            </a:prstGeom>
            <a:solidFill>
              <a:schemeClr val="tx1">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dirty="0">
                  <a:ln>
                    <a:noFill/>
                  </a:ln>
                  <a:solidFill>
                    <a:srgbClr val="FFFFFF"/>
                  </a:solidFill>
                  <a:effectLst/>
                  <a:uLnTx/>
                  <a:uFillTx/>
                  <a:latin typeface="+mj-lt"/>
                  <a:ea typeface="+mn-ea"/>
                  <a:cs typeface="+mn-cs"/>
                </a:rPr>
                <a:t>Existing</a:t>
              </a:r>
            </a:p>
          </p:txBody>
        </p:sp>
        <p:sp>
          <p:nvSpPr>
            <p:cNvPr id="38" name="Rectangle 37">
              <a:extLst>
                <a:ext uri="{FF2B5EF4-FFF2-40B4-BE49-F238E27FC236}">
                  <a16:creationId xmlns:a16="http://schemas.microsoft.com/office/drawing/2014/main" id="{E86DF710-2373-4C8F-B7AE-8B4C797D698F}"/>
                </a:ext>
              </a:extLst>
            </p:cNvPr>
            <p:cNvSpPr/>
            <p:nvPr/>
          </p:nvSpPr>
          <p:spPr>
            <a:xfrm>
              <a:off x="122237" y="3459162"/>
              <a:ext cx="2286000" cy="646331"/>
            </a:xfrm>
            <a:prstGeom prst="rect">
              <a:avLst/>
            </a:prstGeom>
          </p:spPr>
          <p:txBody>
            <a:bodyPr wrap="square">
              <a:spAutoFit/>
            </a:bodyPr>
            <a:lstStyle/>
            <a:p>
              <a:pPr algn="ctr"/>
              <a:r>
                <a:rPr lang="en-US" i="1" dirty="0">
                  <a:solidFill>
                    <a:schemeClr val="bg1"/>
                  </a:solidFill>
                </a:rPr>
                <a:t>Existing pre-built images/solutions</a:t>
              </a:r>
            </a:p>
          </p:txBody>
        </p:sp>
      </p:grpSp>
    </p:spTree>
    <p:extLst>
      <p:ext uri="{BB962C8B-B14F-4D97-AF65-F5344CB8AC3E}">
        <p14:creationId xmlns:p14="http://schemas.microsoft.com/office/powerpoint/2010/main" val="10291301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What is the Platform Image Repository?</a:t>
            </a:r>
          </a:p>
        </p:txBody>
      </p:sp>
      <p:sp>
        <p:nvSpPr>
          <p:cNvPr id="4" name="Text Placeholder 3"/>
          <p:cNvSpPr>
            <a:spLocks noGrp="1"/>
          </p:cNvSpPr>
          <p:nvPr>
            <p:ph type="body" sz="quarter" idx="10"/>
          </p:nvPr>
        </p:nvSpPr>
        <p:spPr>
          <a:xfrm>
            <a:off x="427037" y="1439862"/>
            <a:ext cx="11736388" cy="2802306"/>
          </a:xfrm>
        </p:spPr>
        <p:txBody>
          <a:bodyPr/>
          <a:lstStyle/>
          <a:p>
            <a:r>
              <a:rPr lang="en-US" sz="2800" dirty="0">
                <a:solidFill>
                  <a:srgbClr val="0078D7"/>
                </a:solidFill>
              </a:rPr>
              <a:t>Platform Image Repository (PIR)</a:t>
            </a:r>
          </a:p>
          <a:p>
            <a:pPr marL="228600" indent="-228600">
              <a:spcAft>
                <a:spcPts val="600"/>
              </a:spcAft>
              <a:buFont typeface="Arial" panose="020B0604020202020204" pitchFamily="34" charset="0"/>
              <a:buChar char="•"/>
            </a:pPr>
            <a:r>
              <a:rPr lang="en-US" sz="1800" dirty="0">
                <a:solidFill>
                  <a:srgbClr val="505050"/>
                </a:solidFill>
              </a:rPr>
              <a:t>Maintains the list of images available for tenants to use when deploying a new Virtual Machine</a:t>
            </a:r>
          </a:p>
          <a:p>
            <a:pPr marL="228600" indent="-228600">
              <a:spcAft>
                <a:spcPts val="600"/>
              </a:spcAft>
              <a:buFont typeface="Arial" panose="020B0604020202020204" pitchFamily="34" charset="0"/>
              <a:buChar char="•"/>
            </a:pPr>
            <a:r>
              <a:rPr lang="en-US" sz="1800" dirty="0">
                <a:solidFill>
                  <a:srgbClr val="505050"/>
                </a:solidFill>
              </a:rPr>
              <a:t>Enables administrators to make VM images, such as their organization’s custom VHD, available to their tenants</a:t>
            </a:r>
          </a:p>
          <a:p>
            <a:pPr marL="228600" indent="-228600">
              <a:spcAft>
                <a:spcPts val="600"/>
              </a:spcAft>
              <a:buFont typeface="Arial" panose="020B0604020202020204" pitchFamily="34" charset="0"/>
              <a:buChar char="•"/>
            </a:pPr>
            <a:r>
              <a:rPr lang="en-US" sz="1800" dirty="0">
                <a:solidFill>
                  <a:srgbClr val="505050"/>
                </a:solidFill>
              </a:rPr>
              <a:t>Images can be referenced by ARM templates or added to the Azure Marketplace in Azure Stack Hub</a:t>
            </a:r>
          </a:p>
          <a:p>
            <a:pPr>
              <a:spcAft>
                <a:spcPts val="1200"/>
              </a:spcAft>
            </a:pPr>
            <a:endParaRPr lang="en-US" sz="900" dirty="0">
              <a:solidFill>
                <a:srgbClr val="505050"/>
              </a:solidFill>
            </a:endParaRPr>
          </a:p>
          <a:p>
            <a:r>
              <a:rPr lang="en-US" sz="2800" dirty="0">
                <a:solidFill>
                  <a:srgbClr val="0078D7"/>
                </a:solidFill>
              </a:rPr>
              <a:t>Guest Artifact Repository (GAR)</a:t>
            </a:r>
          </a:p>
          <a:p>
            <a:pPr marL="228600" indent="-228600">
              <a:buFont typeface="Arial" panose="020B0604020202020204" pitchFamily="34" charset="0"/>
              <a:buChar char="•"/>
            </a:pPr>
            <a:r>
              <a:rPr lang="en-US" sz="1800" dirty="0">
                <a:solidFill>
                  <a:srgbClr val="505050"/>
                </a:solidFill>
              </a:rPr>
              <a:t>Holds the extension binaries which can be installed in a Virtual Machine</a:t>
            </a:r>
          </a:p>
        </p:txBody>
      </p:sp>
    </p:spTree>
    <p:extLst>
      <p:ext uri="{BB962C8B-B14F-4D97-AF65-F5344CB8AC3E}">
        <p14:creationId xmlns:p14="http://schemas.microsoft.com/office/powerpoint/2010/main" val="3203411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Why add images to the PIR?</a:t>
            </a:r>
          </a:p>
        </p:txBody>
      </p:sp>
      <p:sp>
        <p:nvSpPr>
          <p:cNvPr id="3" name="Text Placeholder 2"/>
          <p:cNvSpPr>
            <a:spLocks noGrp="1"/>
          </p:cNvSpPr>
          <p:nvPr>
            <p:ph type="body" sz="quarter" idx="10"/>
          </p:nvPr>
        </p:nvSpPr>
        <p:spPr>
          <a:xfrm>
            <a:off x="427037" y="1439862"/>
            <a:ext cx="8610600" cy="3379387"/>
          </a:xfrm>
        </p:spPr>
        <p:txBody>
          <a:bodyPr/>
          <a:lstStyle/>
          <a:p>
            <a:pPr marL="457200" indent="-457200">
              <a:spcAft>
                <a:spcPts val="1200"/>
              </a:spcAft>
              <a:buFont typeface="Arial" panose="020B0604020202020204" pitchFamily="34" charset="0"/>
              <a:buChar char="•"/>
            </a:pPr>
            <a:r>
              <a:rPr lang="en-US" sz="2800" dirty="0">
                <a:solidFill>
                  <a:srgbClr val="505050"/>
                </a:solidFill>
              </a:rPr>
              <a:t>A need to provide </a:t>
            </a:r>
            <a:r>
              <a:rPr lang="en-US" sz="2800" dirty="0">
                <a:solidFill>
                  <a:srgbClr val="0078D7"/>
                </a:solidFill>
                <a:latin typeface="Segoe UI" panose="020B0502040204020203" pitchFamily="34" charset="0"/>
                <a:cs typeface="Segoe UI" panose="020B0502040204020203" pitchFamily="34" charset="0"/>
              </a:rPr>
              <a:t>commercially available images </a:t>
            </a:r>
            <a:r>
              <a:rPr lang="en-US" sz="2800" dirty="0">
                <a:solidFill>
                  <a:srgbClr val="505050"/>
                </a:solidFill>
              </a:rPr>
              <a:t>to enhance tenant experience (Ubuntu, Windows Server, CentOS, etc.)</a:t>
            </a:r>
          </a:p>
          <a:p>
            <a:pPr marL="457200" indent="-457200">
              <a:spcAft>
                <a:spcPts val="1200"/>
              </a:spcAft>
              <a:buFont typeface="Arial" panose="020B0604020202020204" pitchFamily="34" charset="0"/>
              <a:buChar char="•"/>
            </a:pPr>
            <a:r>
              <a:rPr lang="en-US" sz="2800" dirty="0">
                <a:solidFill>
                  <a:srgbClr val="505050"/>
                </a:solidFill>
              </a:rPr>
              <a:t>A need to provide </a:t>
            </a:r>
            <a:r>
              <a:rPr lang="en-US" sz="2800" dirty="0">
                <a:solidFill>
                  <a:srgbClr val="0078D7"/>
                </a:solidFill>
                <a:latin typeface="Segoe UI" panose="020B0502040204020203" pitchFamily="34" charset="0"/>
                <a:cs typeface="Segoe UI" panose="020B0502040204020203" pitchFamily="34" charset="0"/>
              </a:rPr>
              <a:t>internally curated custom images </a:t>
            </a:r>
            <a:r>
              <a:rPr lang="en-US" sz="2800" dirty="0">
                <a:solidFill>
                  <a:srgbClr val="505050"/>
                </a:solidFill>
              </a:rPr>
              <a:t>to be utilized by tenants</a:t>
            </a:r>
          </a:p>
          <a:p>
            <a:pPr marL="457200" indent="-457200">
              <a:spcAft>
                <a:spcPts val="1200"/>
              </a:spcAft>
              <a:buFont typeface="Arial" panose="020B0604020202020204" pitchFamily="34" charset="0"/>
              <a:buChar char="•"/>
            </a:pPr>
            <a:r>
              <a:rPr lang="en-US" sz="2800" dirty="0">
                <a:solidFill>
                  <a:srgbClr val="505050"/>
                </a:solidFill>
              </a:rPr>
              <a:t>A need to provide a </a:t>
            </a:r>
            <a:r>
              <a:rPr lang="en-US" sz="2800" dirty="0">
                <a:solidFill>
                  <a:srgbClr val="0078D7"/>
                </a:solidFill>
                <a:latin typeface="Segoe UI" panose="020B0502040204020203" pitchFamily="34" charset="0"/>
                <a:cs typeface="Segoe UI" panose="020B0502040204020203" pitchFamily="34" charset="0"/>
              </a:rPr>
              <a:t>requested images or solutions </a:t>
            </a:r>
            <a:r>
              <a:rPr lang="en-US" sz="2800" dirty="0">
                <a:solidFill>
                  <a:srgbClr val="505050"/>
                </a:solidFill>
              </a:rPr>
              <a:t>currently not available as part of Azure Marketplace</a:t>
            </a:r>
          </a:p>
        </p:txBody>
      </p:sp>
    </p:spTree>
    <p:extLst>
      <p:ext uri="{BB962C8B-B14F-4D97-AF65-F5344CB8AC3E}">
        <p14:creationId xmlns:p14="http://schemas.microsoft.com/office/powerpoint/2010/main" val="164870086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rgbClr val="505050"/>
                </a:solidFill>
              </a:rPr>
              <a:t>Agenda</a:t>
            </a:r>
          </a:p>
        </p:txBody>
      </p:sp>
      <p:sp>
        <p:nvSpPr>
          <p:cNvPr id="6" name="Text Placeholder 5"/>
          <p:cNvSpPr>
            <a:spLocks noGrp="1"/>
          </p:cNvSpPr>
          <p:nvPr>
            <p:ph type="body" sz="quarter" idx="10"/>
          </p:nvPr>
        </p:nvSpPr>
        <p:spPr>
          <a:xfrm>
            <a:off x="274639" y="1346755"/>
            <a:ext cx="6282108" cy="4647426"/>
          </a:xfrm>
        </p:spPr>
        <p:txBody>
          <a:bodyPr/>
          <a:lstStyle/>
          <a:p>
            <a:r>
              <a:rPr lang="en-US" sz="2800" dirty="0"/>
              <a:t>Marketplace overview</a:t>
            </a:r>
          </a:p>
          <a:p>
            <a:pPr lvl="1" fontAlgn="ctr"/>
            <a:r>
              <a:rPr lang="en-US" dirty="0">
                <a:solidFill>
                  <a:schemeClr val="tx1"/>
                </a:solidFill>
                <a:latin typeface="Segoe UI Light" pitchFamily="34" charset="0"/>
              </a:rPr>
              <a:t>Syndication and Marketplace overview</a:t>
            </a:r>
          </a:p>
          <a:p>
            <a:pPr lvl="1"/>
            <a:endParaRPr lang="en-US" sz="1800" dirty="0"/>
          </a:p>
          <a:p>
            <a:r>
              <a:rPr lang="en-US" sz="2800" dirty="0"/>
              <a:t>Marketplace solution types</a:t>
            </a:r>
          </a:p>
          <a:p>
            <a:pPr lvl="1" fontAlgn="ctr"/>
            <a:r>
              <a:rPr lang="en-US" dirty="0">
                <a:solidFill>
                  <a:schemeClr val="tx1"/>
                </a:solidFill>
                <a:latin typeface="Segoe UI Light" pitchFamily="34" charset="0"/>
              </a:rPr>
              <a:t>Using existing images, extensions, and solutions</a:t>
            </a:r>
          </a:p>
          <a:p>
            <a:pPr lvl="1" fontAlgn="ctr"/>
            <a:endParaRPr lang="en-US" sz="1800" dirty="0">
              <a:solidFill>
                <a:schemeClr val="tx1"/>
              </a:solidFill>
              <a:latin typeface="Segoe UI Light" pitchFamily="34" charset="0"/>
            </a:endParaRPr>
          </a:p>
          <a:p>
            <a:r>
              <a:rPr lang="en-US" sz="2800"/>
              <a:t>Marketplace Scenarios</a:t>
            </a:r>
          </a:p>
          <a:p>
            <a:pPr lvl="1" fontAlgn="ctr"/>
            <a:r>
              <a:rPr lang="en-US">
                <a:solidFill>
                  <a:schemeClr val="tx1"/>
                </a:solidFill>
                <a:latin typeface="Segoe UI Light" pitchFamily="34" charset="0"/>
              </a:rPr>
              <a:t>Connected</a:t>
            </a:r>
          </a:p>
          <a:p>
            <a:pPr lvl="1" fontAlgn="ctr"/>
            <a:r>
              <a:rPr lang="en-US">
                <a:solidFill>
                  <a:schemeClr val="tx1"/>
                </a:solidFill>
                <a:latin typeface="Segoe UI Light" pitchFamily="34" charset="0"/>
              </a:rPr>
              <a:t>Partially Connected / Disconnected</a:t>
            </a:r>
          </a:p>
          <a:p>
            <a:pPr lvl="1" fontAlgn="ctr"/>
            <a:endParaRPr lang="en-US" sz="1800">
              <a:solidFill>
                <a:schemeClr val="tx1"/>
              </a:solidFill>
              <a:latin typeface="Segoe UI Light" pitchFamily="34" charset="0"/>
            </a:endParaRPr>
          </a:p>
          <a:p>
            <a:pPr lvl="1" fontAlgn="ctr"/>
            <a:endParaRPr lang="en-US" sz="1800" dirty="0">
              <a:solidFill>
                <a:schemeClr val="tx1"/>
              </a:solidFill>
              <a:latin typeface="Segoe UI Light" pitchFamily="34" charset="0"/>
            </a:endParaRPr>
          </a:p>
          <a:p>
            <a:pPr lvl="1"/>
            <a:br>
              <a:rPr lang="en-US" sz="1800" dirty="0"/>
            </a:br>
            <a:endParaRPr lang="en-US" sz="1800" dirty="0"/>
          </a:p>
        </p:txBody>
      </p:sp>
      <p:grpSp>
        <p:nvGrpSpPr>
          <p:cNvPr id="2" name="Group 1"/>
          <p:cNvGrpSpPr>
            <a:grpSpLocks noChangeAspect="1"/>
          </p:cNvGrpSpPr>
          <p:nvPr/>
        </p:nvGrpSpPr>
        <p:grpSpPr>
          <a:xfrm>
            <a:off x="6599237" y="-1"/>
            <a:ext cx="5837238" cy="6994527"/>
            <a:chOff x="10600283" y="0"/>
            <a:chExt cx="1836192" cy="2200235"/>
          </a:xfrm>
        </p:grpSpPr>
        <p:sp>
          <p:nvSpPr>
            <p:cNvPr id="115" name="Rectangle 114"/>
            <p:cNvSpPr>
              <a:spLocks noChangeArrowheads="1"/>
            </p:cNvSpPr>
            <p:nvPr/>
          </p:nvSpPr>
          <p:spPr bwMode="auto">
            <a:xfrm>
              <a:off x="10600283" y="0"/>
              <a:ext cx="1836192" cy="2200235"/>
            </a:xfrm>
            <a:prstGeom prst="rect">
              <a:avLst/>
            </a:prstGeom>
            <a:solidFill>
              <a:srgbClr val="409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grpSp>
          <p:nvGrpSpPr>
            <p:cNvPr id="116" name="Group 115"/>
            <p:cNvGrpSpPr/>
            <p:nvPr/>
          </p:nvGrpSpPr>
          <p:grpSpPr>
            <a:xfrm>
              <a:off x="10807460" y="256989"/>
              <a:ext cx="1466948" cy="1848765"/>
              <a:chOff x="4140201" y="4521200"/>
              <a:chExt cx="1393825" cy="1884363"/>
            </a:xfrm>
          </p:grpSpPr>
          <p:sp>
            <p:nvSpPr>
              <p:cNvPr id="117" name="Freeform 116"/>
              <p:cNvSpPr>
                <a:spLocks/>
              </p:cNvSpPr>
              <p:nvPr/>
            </p:nvSpPr>
            <p:spPr bwMode="auto">
              <a:xfrm>
                <a:off x="4397376" y="4587875"/>
                <a:ext cx="790575" cy="1206500"/>
              </a:xfrm>
              <a:custGeom>
                <a:avLst/>
                <a:gdLst>
                  <a:gd name="T0" fmla="*/ 261 w 261"/>
                  <a:gd name="T1" fmla="*/ 73 h 400"/>
                  <a:gd name="T2" fmla="*/ 242 w 261"/>
                  <a:gd name="T3" fmla="*/ 53 h 400"/>
                  <a:gd name="T4" fmla="*/ 223 w 261"/>
                  <a:gd name="T5" fmla="*/ 73 h 400"/>
                  <a:gd name="T6" fmla="*/ 223 w 261"/>
                  <a:gd name="T7" fmla="*/ 175 h 400"/>
                  <a:gd name="T8" fmla="*/ 218 w 261"/>
                  <a:gd name="T9" fmla="*/ 179 h 400"/>
                  <a:gd name="T10" fmla="*/ 218 w 261"/>
                  <a:gd name="T11" fmla="*/ 179 h 400"/>
                  <a:gd name="T12" fmla="*/ 214 w 261"/>
                  <a:gd name="T13" fmla="*/ 175 h 400"/>
                  <a:gd name="T14" fmla="*/ 214 w 261"/>
                  <a:gd name="T15" fmla="*/ 53 h 400"/>
                  <a:gd name="T16" fmla="*/ 196 w 261"/>
                  <a:gd name="T17" fmla="*/ 33 h 400"/>
                  <a:gd name="T18" fmla="*/ 175 w 261"/>
                  <a:gd name="T19" fmla="*/ 52 h 400"/>
                  <a:gd name="T20" fmla="*/ 175 w 261"/>
                  <a:gd name="T21" fmla="*/ 163 h 400"/>
                  <a:gd name="T22" fmla="*/ 171 w 261"/>
                  <a:gd name="T23" fmla="*/ 168 h 400"/>
                  <a:gd name="T24" fmla="*/ 171 w 261"/>
                  <a:gd name="T25" fmla="*/ 168 h 400"/>
                  <a:gd name="T26" fmla="*/ 166 w 261"/>
                  <a:gd name="T27" fmla="*/ 163 h 400"/>
                  <a:gd name="T28" fmla="*/ 166 w 261"/>
                  <a:gd name="T29" fmla="*/ 20 h 400"/>
                  <a:gd name="T30" fmla="*/ 146 w 261"/>
                  <a:gd name="T31" fmla="*/ 1 h 400"/>
                  <a:gd name="T32" fmla="*/ 128 w 261"/>
                  <a:gd name="T33" fmla="*/ 20 h 400"/>
                  <a:gd name="T34" fmla="*/ 128 w 261"/>
                  <a:gd name="T35" fmla="*/ 152 h 400"/>
                  <a:gd name="T36" fmla="*/ 123 w 261"/>
                  <a:gd name="T37" fmla="*/ 157 h 400"/>
                  <a:gd name="T38" fmla="*/ 123 w 261"/>
                  <a:gd name="T39" fmla="*/ 157 h 400"/>
                  <a:gd name="T40" fmla="*/ 118 w 261"/>
                  <a:gd name="T41" fmla="*/ 152 h 400"/>
                  <a:gd name="T42" fmla="*/ 118 w 261"/>
                  <a:gd name="T43" fmla="*/ 102 h 400"/>
                  <a:gd name="T44" fmla="*/ 118 w 261"/>
                  <a:gd name="T45" fmla="*/ 42 h 400"/>
                  <a:gd name="T46" fmla="*/ 96 w 261"/>
                  <a:gd name="T47" fmla="*/ 23 h 400"/>
                  <a:gd name="T48" fmla="*/ 80 w 261"/>
                  <a:gd name="T49" fmla="*/ 43 h 400"/>
                  <a:gd name="T50" fmla="*/ 80 w 261"/>
                  <a:gd name="T51" fmla="*/ 179 h 400"/>
                  <a:gd name="T52" fmla="*/ 80 w 261"/>
                  <a:gd name="T53" fmla="*/ 180 h 400"/>
                  <a:gd name="T54" fmla="*/ 80 w 261"/>
                  <a:gd name="T55" fmla="*/ 226 h 400"/>
                  <a:gd name="T56" fmla="*/ 38 w 261"/>
                  <a:gd name="T57" fmla="*/ 144 h 400"/>
                  <a:gd name="T58" fmla="*/ 12 w 261"/>
                  <a:gd name="T59" fmla="*/ 138 h 400"/>
                  <a:gd name="T60" fmla="*/ 6 w 261"/>
                  <a:gd name="T61" fmla="*/ 164 h 400"/>
                  <a:gd name="T62" fmla="*/ 55 w 261"/>
                  <a:gd name="T63" fmla="*/ 267 h 400"/>
                  <a:gd name="T64" fmla="*/ 105 w 261"/>
                  <a:gd name="T65" fmla="*/ 337 h 400"/>
                  <a:gd name="T66" fmla="*/ 105 w 261"/>
                  <a:gd name="T67" fmla="*/ 400 h 400"/>
                  <a:gd name="T68" fmla="*/ 245 w 261"/>
                  <a:gd name="T69" fmla="*/ 400 h 400"/>
                  <a:gd name="T70" fmla="*/ 245 w 261"/>
                  <a:gd name="T71" fmla="*/ 339 h 400"/>
                  <a:gd name="T72" fmla="*/ 261 w 261"/>
                  <a:gd name="T73" fmla="*/ 268 h 400"/>
                  <a:gd name="T74" fmla="*/ 261 w 261"/>
                  <a:gd name="T75" fmla="*/ 7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1" h="400">
                    <a:moveTo>
                      <a:pt x="261" y="73"/>
                    </a:moveTo>
                    <a:cubicBezTo>
                      <a:pt x="261" y="62"/>
                      <a:pt x="252" y="53"/>
                      <a:pt x="242" y="53"/>
                    </a:cubicBezTo>
                    <a:cubicBezTo>
                      <a:pt x="231" y="54"/>
                      <a:pt x="223" y="62"/>
                      <a:pt x="223" y="73"/>
                    </a:cubicBezTo>
                    <a:cubicBezTo>
                      <a:pt x="223" y="175"/>
                      <a:pt x="223" y="175"/>
                      <a:pt x="223" y="175"/>
                    </a:cubicBezTo>
                    <a:cubicBezTo>
                      <a:pt x="223" y="177"/>
                      <a:pt x="221" y="179"/>
                      <a:pt x="218" y="179"/>
                    </a:cubicBezTo>
                    <a:cubicBezTo>
                      <a:pt x="218" y="179"/>
                      <a:pt x="218" y="179"/>
                      <a:pt x="218" y="179"/>
                    </a:cubicBezTo>
                    <a:cubicBezTo>
                      <a:pt x="216" y="179"/>
                      <a:pt x="214" y="177"/>
                      <a:pt x="214" y="175"/>
                    </a:cubicBezTo>
                    <a:cubicBezTo>
                      <a:pt x="214" y="53"/>
                      <a:pt x="214" y="53"/>
                      <a:pt x="214" y="53"/>
                    </a:cubicBezTo>
                    <a:cubicBezTo>
                      <a:pt x="214" y="43"/>
                      <a:pt x="206" y="34"/>
                      <a:pt x="196" y="33"/>
                    </a:cubicBezTo>
                    <a:cubicBezTo>
                      <a:pt x="185" y="32"/>
                      <a:pt x="175" y="41"/>
                      <a:pt x="175" y="52"/>
                    </a:cubicBezTo>
                    <a:cubicBezTo>
                      <a:pt x="175" y="163"/>
                      <a:pt x="175" y="163"/>
                      <a:pt x="175" y="163"/>
                    </a:cubicBezTo>
                    <a:cubicBezTo>
                      <a:pt x="175" y="166"/>
                      <a:pt x="173" y="168"/>
                      <a:pt x="171" y="168"/>
                    </a:cubicBezTo>
                    <a:cubicBezTo>
                      <a:pt x="171" y="168"/>
                      <a:pt x="171" y="168"/>
                      <a:pt x="171" y="168"/>
                    </a:cubicBezTo>
                    <a:cubicBezTo>
                      <a:pt x="168" y="168"/>
                      <a:pt x="166" y="166"/>
                      <a:pt x="166" y="163"/>
                    </a:cubicBezTo>
                    <a:cubicBezTo>
                      <a:pt x="166" y="20"/>
                      <a:pt x="166" y="20"/>
                      <a:pt x="166" y="20"/>
                    </a:cubicBezTo>
                    <a:cubicBezTo>
                      <a:pt x="166" y="10"/>
                      <a:pt x="157" y="0"/>
                      <a:pt x="146" y="1"/>
                    </a:cubicBezTo>
                    <a:cubicBezTo>
                      <a:pt x="136" y="1"/>
                      <a:pt x="128" y="9"/>
                      <a:pt x="128" y="20"/>
                    </a:cubicBezTo>
                    <a:cubicBezTo>
                      <a:pt x="128" y="152"/>
                      <a:pt x="128" y="152"/>
                      <a:pt x="128" y="152"/>
                    </a:cubicBezTo>
                    <a:cubicBezTo>
                      <a:pt x="128" y="155"/>
                      <a:pt x="126" y="157"/>
                      <a:pt x="123" y="157"/>
                    </a:cubicBezTo>
                    <a:cubicBezTo>
                      <a:pt x="123" y="157"/>
                      <a:pt x="123" y="157"/>
                      <a:pt x="123" y="157"/>
                    </a:cubicBezTo>
                    <a:cubicBezTo>
                      <a:pt x="120" y="157"/>
                      <a:pt x="118" y="155"/>
                      <a:pt x="118" y="152"/>
                    </a:cubicBezTo>
                    <a:cubicBezTo>
                      <a:pt x="118" y="102"/>
                      <a:pt x="118" y="102"/>
                      <a:pt x="118" y="102"/>
                    </a:cubicBezTo>
                    <a:cubicBezTo>
                      <a:pt x="118" y="42"/>
                      <a:pt x="118" y="42"/>
                      <a:pt x="118" y="42"/>
                    </a:cubicBezTo>
                    <a:cubicBezTo>
                      <a:pt x="118" y="30"/>
                      <a:pt x="108" y="21"/>
                      <a:pt x="96" y="23"/>
                    </a:cubicBezTo>
                    <a:cubicBezTo>
                      <a:pt x="87" y="25"/>
                      <a:pt x="80" y="33"/>
                      <a:pt x="80" y="43"/>
                    </a:cubicBezTo>
                    <a:cubicBezTo>
                      <a:pt x="80" y="179"/>
                      <a:pt x="80" y="179"/>
                      <a:pt x="80" y="179"/>
                    </a:cubicBezTo>
                    <a:cubicBezTo>
                      <a:pt x="80" y="180"/>
                      <a:pt x="80" y="180"/>
                      <a:pt x="80" y="180"/>
                    </a:cubicBezTo>
                    <a:cubicBezTo>
                      <a:pt x="80" y="226"/>
                      <a:pt x="80" y="226"/>
                      <a:pt x="80" y="226"/>
                    </a:cubicBezTo>
                    <a:cubicBezTo>
                      <a:pt x="38" y="144"/>
                      <a:pt x="38" y="144"/>
                      <a:pt x="38" y="144"/>
                    </a:cubicBezTo>
                    <a:cubicBezTo>
                      <a:pt x="32" y="135"/>
                      <a:pt x="21" y="132"/>
                      <a:pt x="12" y="138"/>
                    </a:cubicBezTo>
                    <a:cubicBezTo>
                      <a:pt x="3" y="144"/>
                      <a:pt x="0" y="156"/>
                      <a:pt x="6" y="164"/>
                    </a:cubicBezTo>
                    <a:cubicBezTo>
                      <a:pt x="55" y="267"/>
                      <a:pt x="55" y="267"/>
                      <a:pt x="55" y="267"/>
                    </a:cubicBezTo>
                    <a:cubicBezTo>
                      <a:pt x="105" y="337"/>
                      <a:pt x="105" y="337"/>
                      <a:pt x="105" y="337"/>
                    </a:cubicBezTo>
                    <a:cubicBezTo>
                      <a:pt x="105" y="400"/>
                      <a:pt x="105" y="400"/>
                      <a:pt x="105" y="400"/>
                    </a:cubicBezTo>
                    <a:cubicBezTo>
                      <a:pt x="245" y="400"/>
                      <a:pt x="245" y="400"/>
                      <a:pt x="245" y="400"/>
                    </a:cubicBezTo>
                    <a:cubicBezTo>
                      <a:pt x="245" y="339"/>
                      <a:pt x="245" y="339"/>
                      <a:pt x="245" y="339"/>
                    </a:cubicBezTo>
                    <a:cubicBezTo>
                      <a:pt x="261" y="268"/>
                      <a:pt x="261" y="268"/>
                      <a:pt x="261" y="268"/>
                    </a:cubicBezTo>
                    <a:lnTo>
                      <a:pt x="261" y="73"/>
                    </a:lnTo>
                    <a:close/>
                  </a:path>
                </a:pathLst>
              </a:custGeom>
              <a:solidFill>
                <a:srgbClr val="613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18" name="Freeform 117"/>
              <p:cNvSpPr>
                <a:spLocks noEditPoints="1"/>
              </p:cNvSpPr>
              <p:nvPr/>
            </p:nvSpPr>
            <p:spPr bwMode="auto">
              <a:xfrm>
                <a:off x="4437063" y="5532438"/>
                <a:ext cx="363538" cy="161925"/>
              </a:xfrm>
              <a:custGeom>
                <a:avLst/>
                <a:gdLst>
                  <a:gd name="T0" fmla="*/ 23 w 120"/>
                  <a:gd name="T1" fmla="*/ 27 h 54"/>
                  <a:gd name="T2" fmla="*/ 16 w 120"/>
                  <a:gd name="T3" fmla="*/ 35 h 54"/>
                  <a:gd name="T4" fmla="*/ 9 w 120"/>
                  <a:gd name="T5" fmla="*/ 27 h 54"/>
                  <a:gd name="T6" fmla="*/ 16 w 120"/>
                  <a:gd name="T7" fmla="*/ 19 h 54"/>
                  <a:gd name="T8" fmla="*/ 23 w 120"/>
                  <a:gd name="T9" fmla="*/ 27 h 54"/>
                  <a:gd name="T10" fmla="*/ 0 w 120"/>
                  <a:gd name="T11" fmla="*/ 27 h 54"/>
                  <a:gd name="T12" fmla="*/ 11 w 120"/>
                  <a:gd name="T13" fmla="*/ 49 h 54"/>
                  <a:gd name="T14" fmla="*/ 27 w 120"/>
                  <a:gd name="T15" fmla="*/ 54 h 54"/>
                  <a:gd name="T16" fmla="*/ 52 w 120"/>
                  <a:gd name="T17" fmla="*/ 37 h 54"/>
                  <a:gd name="T18" fmla="*/ 61 w 120"/>
                  <a:gd name="T19" fmla="*/ 37 h 54"/>
                  <a:gd name="T20" fmla="*/ 61 w 120"/>
                  <a:gd name="T21" fmla="*/ 32 h 54"/>
                  <a:gd name="T22" fmla="*/ 67 w 120"/>
                  <a:gd name="T23" fmla="*/ 36 h 54"/>
                  <a:gd name="T24" fmla="*/ 73 w 120"/>
                  <a:gd name="T25" fmla="*/ 31 h 54"/>
                  <a:gd name="T26" fmla="*/ 79 w 120"/>
                  <a:gd name="T27" fmla="*/ 36 h 54"/>
                  <a:gd name="T28" fmla="*/ 85 w 120"/>
                  <a:gd name="T29" fmla="*/ 31 h 54"/>
                  <a:gd name="T30" fmla="*/ 90 w 120"/>
                  <a:gd name="T31" fmla="*/ 36 h 54"/>
                  <a:gd name="T32" fmla="*/ 101 w 120"/>
                  <a:gd name="T33" fmla="*/ 30 h 54"/>
                  <a:gd name="T34" fmla="*/ 105 w 120"/>
                  <a:gd name="T35" fmla="*/ 35 h 54"/>
                  <a:gd name="T36" fmla="*/ 110 w 120"/>
                  <a:gd name="T37" fmla="*/ 35 h 54"/>
                  <a:gd name="T38" fmla="*/ 120 w 120"/>
                  <a:gd name="T39" fmla="*/ 20 h 54"/>
                  <a:gd name="T40" fmla="*/ 120 w 120"/>
                  <a:gd name="T41" fmla="*/ 16 h 54"/>
                  <a:gd name="T42" fmla="*/ 52 w 120"/>
                  <a:gd name="T43" fmla="*/ 16 h 54"/>
                  <a:gd name="T44" fmla="*/ 50 w 120"/>
                  <a:gd name="T45" fmla="*/ 13 h 54"/>
                  <a:gd name="T46" fmla="*/ 27 w 120"/>
                  <a:gd name="T47" fmla="*/ 0 h 54"/>
                  <a:gd name="T48" fmla="*/ 0 w 120"/>
                  <a:gd name="T49" fmla="*/ 2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0" h="54">
                    <a:moveTo>
                      <a:pt x="23" y="27"/>
                    </a:moveTo>
                    <a:cubicBezTo>
                      <a:pt x="23" y="31"/>
                      <a:pt x="20" y="35"/>
                      <a:pt x="16" y="35"/>
                    </a:cubicBezTo>
                    <a:cubicBezTo>
                      <a:pt x="12" y="35"/>
                      <a:pt x="9" y="31"/>
                      <a:pt x="9" y="27"/>
                    </a:cubicBezTo>
                    <a:cubicBezTo>
                      <a:pt x="9" y="23"/>
                      <a:pt x="12" y="19"/>
                      <a:pt x="16" y="19"/>
                    </a:cubicBezTo>
                    <a:cubicBezTo>
                      <a:pt x="20" y="19"/>
                      <a:pt x="23" y="23"/>
                      <a:pt x="23" y="27"/>
                    </a:cubicBezTo>
                    <a:moveTo>
                      <a:pt x="0" y="27"/>
                    </a:moveTo>
                    <a:cubicBezTo>
                      <a:pt x="0" y="36"/>
                      <a:pt x="5" y="44"/>
                      <a:pt x="11" y="49"/>
                    </a:cubicBezTo>
                    <a:cubicBezTo>
                      <a:pt x="16" y="52"/>
                      <a:pt x="21" y="54"/>
                      <a:pt x="27" y="54"/>
                    </a:cubicBezTo>
                    <a:cubicBezTo>
                      <a:pt x="38" y="54"/>
                      <a:pt x="48" y="47"/>
                      <a:pt x="52" y="37"/>
                    </a:cubicBezTo>
                    <a:cubicBezTo>
                      <a:pt x="61" y="37"/>
                      <a:pt x="61" y="37"/>
                      <a:pt x="61" y="37"/>
                    </a:cubicBezTo>
                    <a:cubicBezTo>
                      <a:pt x="61" y="32"/>
                      <a:pt x="61" y="32"/>
                      <a:pt x="61" y="32"/>
                    </a:cubicBezTo>
                    <a:cubicBezTo>
                      <a:pt x="67" y="36"/>
                      <a:pt x="67" y="36"/>
                      <a:pt x="67" y="36"/>
                    </a:cubicBezTo>
                    <a:cubicBezTo>
                      <a:pt x="73" y="31"/>
                      <a:pt x="73" y="31"/>
                      <a:pt x="73" y="31"/>
                    </a:cubicBezTo>
                    <a:cubicBezTo>
                      <a:pt x="79" y="36"/>
                      <a:pt x="79" y="36"/>
                      <a:pt x="79" y="36"/>
                    </a:cubicBezTo>
                    <a:cubicBezTo>
                      <a:pt x="85" y="31"/>
                      <a:pt x="85" y="31"/>
                      <a:pt x="85" y="31"/>
                    </a:cubicBezTo>
                    <a:cubicBezTo>
                      <a:pt x="90" y="36"/>
                      <a:pt x="90" y="36"/>
                      <a:pt x="90" y="36"/>
                    </a:cubicBezTo>
                    <a:cubicBezTo>
                      <a:pt x="101" y="30"/>
                      <a:pt x="101" y="30"/>
                      <a:pt x="101" y="30"/>
                    </a:cubicBezTo>
                    <a:cubicBezTo>
                      <a:pt x="105" y="35"/>
                      <a:pt x="105" y="35"/>
                      <a:pt x="105" y="35"/>
                    </a:cubicBezTo>
                    <a:cubicBezTo>
                      <a:pt x="110" y="35"/>
                      <a:pt x="110" y="35"/>
                      <a:pt x="110" y="35"/>
                    </a:cubicBezTo>
                    <a:cubicBezTo>
                      <a:pt x="120" y="20"/>
                      <a:pt x="120" y="20"/>
                      <a:pt x="120" y="20"/>
                    </a:cubicBezTo>
                    <a:cubicBezTo>
                      <a:pt x="120" y="16"/>
                      <a:pt x="120" y="16"/>
                      <a:pt x="120" y="16"/>
                    </a:cubicBezTo>
                    <a:cubicBezTo>
                      <a:pt x="52" y="16"/>
                      <a:pt x="52" y="16"/>
                      <a:pt x="52" y="16"/>
                    </a:cubicBezTo>
                    <a:cubicBezTo>
                      <a:pt x="51" y="15"/>
                      <a:pt x="51" y="14"/>
                      <a:pt x="50" y="13"/>
                    </a:cubicBezTo>
                    <a:cubicBezTo>
                      <a:pt x="45" y="5"/>
                      <a:pt x="37" y="0"/>
                      <a:pt x="27" y="0"/>
                    </a:cubicBezTo>
                    <a:cubicBezTo>
                      <a:pt x="12" y="0"/>
                      <a:pt x="0" y="12"/>
                      <a:pt x="0" y="27"/>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19" name="Rectangle 118"/>
              <p:cNvSpPr>
                <a:spLocks noChangeArrowheads="1"/>
              </p:cNvSpPr>
              <p:nvPr/>
            </p:nvSpPr>
            <p:spPr bwMode="auto">
              <a:xfrm>
                <a:off x="5237163" y="4967288"/>
                <a:ext cx="254000" cy="25400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0" name="Freeform 119"/>
              <p:cNvSpPr>
                <a:spLocks noEditPoints="1"/>
              </p:cNvSpPr>
              <p:nvPr/>
            </p:nvSpPr>
            <p:spPr bwMode="auto">
              <a:xfrm>
                <a:off x="5330826" y="5013325"/>
                <a:ext cx="66675" cy="66675"/>
              </a:xfrm>
              <a:custGeom>
                <a:avLst/>
                <a:gdLst>
                  <a:gd name="T0" fmla="*/ 11 w 22"/>
                  <a:gd name="T1" fmla="*/ 22 h 22"/>
                  <a:gd name="T2" fmla="*/ 0 w 22"/>
                  <a:gd name="T3" fmla="*/ 11 h 22"/>
                  <a:gd name="T4" fmla="*/ 11 w 22"/>
                  <a:gd name="T5" fmla="*/ 0 h 22"/>
                  <a:gd name="T6" fmla="*/ 22 w 22"/>
                  <a:gd name="T7" fmla="*/ 11 h 22"/>
                  <a:gd name="T8" fmla="*/ 11 w 22"/>
                  <a:gd name="T9" fmla="*/ 22 h 22"/>
                  <a:gd name="T10" fmla="*/ 11 w 22"/>
                  <a:gd name="T11" fmla="*/ 4 h 22"/>
                  <a:gd name="T12" fmla="*/ 4 w 22"/>
                  <a:gd name="T13" fmla="*/ 11 h 22"/>
                  <a:gd name="T14" fmla="*/ 11 w 22"/>
                  <a:gd name="T15" fmla="*/ 18 h 22"/>
                  <a:gd name="T16" fmla="*/ 18 w 22"/>
                  <a:gd name="T17" fmla="*/ 11 h 22"/>
                  <a:gd name="T18" fmla="*/ 11 w 22"/>
                  <a:gd name="T19"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2">
                    <a:moveTo>
                      <a:pt x="11" y="22"/>
                    </a:moveTo>
                    <a:cubicBezTo>
                      <a:pt x="5" y="22"/>
                      <a:pt x="0" y="17"/>
                      <a:pt x="0" y="11"/>
                    </a:cubicBezTo>
                    <a:cubicBezTo>
                      <a:pt x="0" y="5"/>
                      <a:pt x="5" y="0"/>
                      <a:pt x="11" y="0"/>
                    </a:cubicBezTo>
                    <a:cubicBezTo>
                      <a:pt x="17" y="0"/>
                      <a:pt x="22" y="5"/>
                      <a:pt x="22" y="11"/>
                    </a:cubicBezTo>
                    <a:cubicBezTo>
                      <a:pt x="22" y="17"/>
                      <a:pt x="17" y="22"/>
                      <a:pt x="11" y="22"/>
                    </a:cubicBezTo>
                    <a:moveTo>
                      <a:pt x="11" y="4"/>
                    </a:moveTo>
                    <a:cubicBezTo>
                      <a:pt x="7" y="4"/>
                      <a:pt x="4" y="7"/>
                      <a:pt x="4" y="11"/>
                    </a:cubicBezTo>
                    <a:cubicBezTo>
                      <a:pt x="4" y="15"/>
                      <a:pt x="7" y="18"/>
                      <a:pt x="11" y="18"/>
                    </a:cubicBezTo>
                    <a:cubicBezTo>
                      <a:pt x="15" y="18"/>
                      <a:pt x="18" y="15"/>
                      <a:pt x="18" y="11"/>
                    </a:cubicBezTo>
                    <a:cubicBezTo>
                      <a:pt x="18" y="7"/>
                      <a:pt x="15" y="4"/>
                      <a:pt x="11"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1" name="Freeform 120"/>
              <p:cNvSpPr>
                <a:spLocks/>
              </p:cNvSpPr>
              <p:nvPr/>
            </p:nvSpPr>
            <p:spPr bwMode="auto">
              <a:xfrm>
                <a:off x="5318126" y="5067300"/>
                <a:ext cx="88900" cy="42863"/>
              </a:xfrm>
              <a:custGeom>
                <a:avLst/>
                <a:gdLst>
                  <a:gd name="T0" fmla="*/ 29 w 29"/>
                  <a:gd name="T1" fmla="*/ 14 h 14"/>
                  <a:gd name="T2" fmla="*/ 25 w 29"/>
                  <a:gd name="T3" fmla="*/ 14 h 14"/>
                  <a:gd name="T4" fmla="*/ 15 w 29"/>
                  <a:gd name="T5" fmla="*/ 4 h 14"/>
                  <a:gd name="T6" fmla="*/ 4 w 29"/>
                  <a:gd name="T7" fmla="*/ 14 h 14"/>
                  <a:gd name="T8" fmla="*/ 0 w 29"/>
                  <a:gd name="T9" fmla="*/ 14 h 14"/>
                  <a:gd name="T10" fmla="*/ 15 w 29"/>
                  <a:gd name="T11" fmla="*/ 0 h 14"/>
                  <a:gd name="T12" fmla="*/ 29 w 29"/>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9" h="14">
                    <a:moveTo>
                      <a:pt x="29" y="14"/>
                    </a:moveTo>
                    <a:cubicBezTo>
                      <a:pt x="25" y="14"/>
                      <a:pt x="25" y="14"/>
                      <a:pt x="25" y="14"/>
                    </a:cubicBezTo>
                    <a:cubicBezTo>
                      <a:pt x="25" y="8"/>
                      <a:pt x="21" y="4"/>
                      <a:pt x="15" y="4"/>
                    </a:cubicBezTo>
                    <a:cubicBezTo>
                      <a:pt x="9" y="4"/>
                      <a:pt x="4" y="8"/>
                      <a:pt x="4" y="14"/>
                    </a:cubicBezTo>
                    <a:cubicBezTo>
                      <a:pt x="0" y="14"/>
                      <a:pt x="0" y="14"/>
                      <a:pt x="0" y="14"/>
                    </a:cubicBezTo>
                    <a:cubicBezTo>
                      <a:pt x="0" y="6"/>
                      <a:pt x="7" y="0"/>
                      <a:pt x="15" y="0"/>
                    </a:cubicBezTo>
                    <a:cubicBezTo>
                      <a:pt x="23" y="0"/>
                      <a:pt x="29" y="6"/>
                      <a:pt x="29" y="1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2" name="Freeform 121"/>
              <p:cNvSpPr>
                <a:spLocks noEditPoints="1"/>
              </p:cNvSpPr>
              <p:nvPr/>
            </p:nvSpPr>
            <p:spPr bwMode="auto">
              <a:xfrm>
                <a:off x="5267326" y="5080000"/>
                <a:ext cx="63500" cy="61913"/>
              </a:xfrm>
              <a:custGeom>
                <a:avLst/>
                <a:gdLst>
                  <a:gd name="T0" fmla="*/ 11 w 21"/>
                  <a:gd name="T1" fmla="*/ 21 h 21"/>
                  <a:gd name="T2" fmla="*/ 0 w 21"/>
                  <a:gd name="T3" fmla="*/ 10 h 21"/>
                  <a:gd name="T4" fmla="*/ 11 w 21"/>
                  <a:gd name="T5" fmla="*/ 0 h 21"/>
                  <a:gd name="T6" fmla="*/ 21 w 21"/>
                  <a:gd name="T7" fmla="*/ 10 h 21"/>
                  <a:gd name="T8" fmla="*/ 11 w 21"/>
                  <a:gd name="T9" fmla="*/ 21 h 21"/>
                  <a:gd name="T10" fmla="*/ 11 w 21"/>
                  <a:gd name="T11" fmla="*/ 3 h 21"/>
                  <a:gd name="T12" fmla="*/ 4 w 21"/>
                  <a:gd name="T13" fmla="*/ 10 h 21"/>
                  <a:gd name="T14" fmla="*/ 11 w 21"/>
                  <a:gd name="T15" fmla="*/ 17 h 21"/>
                  <a:gd name="T16" fmla="*/ 17 w 21"/>
                  <a:gd name="T17" fmla="*/ 10 h 21"/>
                  <a:gd name="T18" fmla="*/ 11 w 21"/>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1" y="21"/>
                    </a:moveTo>
                    <a:cubicBezTo>
                      <a:pt x="5" y="21"/>
                      <a:pt x="0" y="16"/>
                      <a:pt x="0" y="10"/>
                    </a:cubicBezTo>
                    <a:cubicBezTo>
                      <a:pt x="0" y="4"/>
                      <a:pt x="5" y="0"/>
                      <a:pt x="11" y="0"/>
                    </a:cubicBezTo>
                    <a:cubicBezTo>
                      <a:pt x="16" y="0"/>
                      <a:pt x="21" y="4"/>
                      <a:pt x="21" y="10"/>
                    </a:cubicBezTo>
                    <a:cubicBezTo>
                      <a:pt x="21" y="16"/>
                      <a:pt x="16" y="21"/>
                      <a:pt x="11" y="21"/>
                    </a:cubicBezTo>
                    <a:moveTo>
                      <a:pt x="11" y="3"/>
                    </a:moveTo>
                    <a:cubicBezTo>
                      <a:pt x="7" y="3"/>
                      <a:pt x="4" y="6"/>
                      <a:pt x="4" y="10"/>
                    </a:cubicBezTo>
                    <a:cubicBezTo>
                      <a:pt x="4" y="14"/>
                      <a:pt x="7" y="17"/>
                      <a:pt x="11" y="17"/>
                    </a:cubicBezTo>
                    <a:cubicBezTo>
                      <a:pt x="14" y="17"/>
                      <a:pt x="17" y="14"/>
                      <a:pt x="17" y="10"/>
                    </a:cubicBezTo>
                    <a:cubicBezTo>
                      <a:pt x="17" y="6"/>
                      <a:pt x="14"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3" name="Freeform 122"/>
              <p:cNvSpPr>
                <a:spLocks/>
              </p:cNvSpPr>
              <p:nvPr/>
            </p:nvSpPr>
            <p:spPr bwMode="auto">
              <a:xfrm>
                <a:off x="5254626" y="5130800"/>
                <a:ext cx="88900" cy="44450"/>
              </a:xfrm>
              <a:custGeom>
                <a:avLst/>
                <a:gdLst>
                  <a:gd name="T0" fmla="*/ 29 w 29"/>
                  <a:gd name="T1" fmla="*/ 15 h 15"/>
                  <a:gd name="T2" fmla="*/ 25 w 29"/>
                  <a:gd name="T3" fmla="*/ 15 h 15"/>
                  <a:gd name="T4" fmla="*/ 15 w 29"/>
                  <a:gd name="T5" fmla="*/ 4 h 15"/>
                  <a:gd name="T6" fmla="*/ 4 w 29"/>
                  <a:gd name="T7" fmla="*/ 15 h 15"/>
                  <a:gd name="T8" fmla="*/ 0 w 29"/>
                  <a:gd name="T9" fmla="*/ 15 h 15"/>
                  <a:gd name="T10" fmla="*/ 15 w 29"/>
                  <a:gd name="T11" fmla="*/ 0 h 15"/>
                  <a:gd name="T12" fmla="*/ 29 w 29"/>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9" h="15">
                    <a:moveTo>
                      <a:pt x="29" y="15"/>
                    </a:moveTo>
                    <a:cubicBezTo>
                      <a:pt x="25" y="15"/>
                      <a:pt x="25" y="15"/>
                      <a:pt x="25" y="15"/>
                    </a:cubicBezTo>
                    <a:cubicBezTo>
                      <a:pt x="25" y="9"/>
                      <a:pt x="20" y="4"/>
                      <a:pt x="15" y="4"/>
                    </a:cubicBezTo>
                    <a:cubicBezTo>
                      <a:pt x="9" y="4"/>
                      <a:pt x="4" y="9"/>
                      <a:pt x="4" y="15"/>
                    </a:cubicBezTo>
                    <a:cubicBezTo>
                      <a:pt x="0" y="15"/>
                      <a:pt x="0" y="15"/>
                      <a:pt x="0" y="15"/>
                    </a:cubicBezTo>
                    <a:cubicBezTo>
                      <a:pt x="0" y="7"/>
                      <a:pt x="7" y="0"/>
                      <a:pt x="15" y="0"/>
                    </a:cubicBezTo>
                    <a:cubicBezTo>
                      <a:pt x="22" y="0"/>
                      <a:pt x="29" y="7"/>
                      <a:pt x="29"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4" name="Freeform 123"/>
              <p:cNvSpPr>
                <a:spLocks noEditPoints="1"/>
              </p:cNvSpPr>
              <p:nvPr/>
            </p:nvSpPr>
            <p:spPr bwMode="auto">
              <a:xfrm>
                <a:off x="5394326" y="5080000"/>
                <a:ext cx="66675" cy="61913"/>
              </a:xfrm>
              <a:custGeom>
                <a:avLst/>
                <a:gdLst>
                  <a:gd name="T0" fmla="*/ 11 w 22"/>
                  <a:gd name="T1" fmla="*/ 21 h 21"/>
                  <a:gd name="T2" fmla="*/ 0 w 22"/>
                  <a:gd name="T3" fmla="*/ 10 h 21"/>
                  <a:gd name="T4" fmla="*/ 11 w 22"/>
                  <a:gd name="T5" fmla="*/ 0 h 21"/>
                  <a:gd name="T6" fmla="*/ 22 w 22"/>
                  <a:gd name="T7" fmla="*/ 10 h 21"/>
                  <a:gd name="T8" fmla="*/ 11 w 22"/>
                  <a:gd name="T9" fmla="*/ 21 h 21"/>
                  <a:gd name="T10" fmla="*/ 11 w 22"/>
                  <a:gd name="T11" fmla="*/ 3 h 21"/>
                  <a:gd name="T12" fmla="*/ 4 w 22"/>
                  <a:gd name="T13" fmla="*/ 10 h 21"/>
                  <a:gd name="T14" fmla="*/ 11 w 22"/>
                  <a:gd name="T15" fmla="*/ 17 h 21"/>
                  <a:gd name="T16" fmla="*/ 18 w 22"/>
                  <a:gd name="T17" fmla="*/ 10 h 21"/>
                  <a:gd name="T18" fmla="*/ 11 w 22"/>
                  <a:gd name="T19"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11" y="21"/>
                    </a:moveTo>
                    <a:cubicBezTo>
                      <a:pt x="5" y="21"/>
                      <a:pt x="0" y="16"/>
                      <a:pt x="0" y="10"/>
                    </a:cubicBezTo>
                    <a:cubicBezTo>
                      <a:pt x="0" y="4"/>
                      <a:pt x="5" y="0"/>
                      <a:pt x="11" y="0"/>
                    </a:cubicBezTo>
                    <a:cubicBezTo>
                      <a:pt x="17" y="0"/>
                      <a:pt x="22" y="4"/>
                      <a:pt x="22" y="10"/>
                    </a:cubicBezTo>
                    <a:cubicBezTo>
                      <a:pt x="22" y="16"/>
                      <a:pt x="17" y="21"/>
                      <a:pt x="11" y="21"/>
                    </a:cubicBezTo>
                    <a:moveTo>
                      <a:pt x="11" y="3"/>
                    </a:moveTo>
                    <a:cubicBezTo>
                      <a:pt x="7" y="3"/>
                      <a:pt x="4" y="6"/>
                      <a:pt x="4" y="10"/>
                    </a:cubicBezTo>
                    <a:cubicBezTo>
                      <a:pt x="4" y="14"/>
                      <a:pt x="7" y="17"/>
                      <a:pt x="11" y="17"/>
                    </a:cubicBezTo>
                    <a:cubicBezTo>
                      <a:pt x="15" y="17"/>
                      <a:pt x="18" y="14"/>
                      <a:pt x="18" y="10"/>
                    </a:cubicBezTo>
                    <a:cubicBezTo>
                      <a:pt x="18" y="6"/>
                      <a:pt x="15" y="3"/>
                      <a:pt x="11" y="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5" name="Freeform 124"/>
              <p:cNvSpPr>
                <a:spLocks/>
              </p:cNvSpPr>
              <p:nvPr/>
            </p:nvSpPr>
            <p:spPr bwMode="auto">
              <a:xfrm>
                <a:off x="5384801" y="5130800"/>
                <a:ext cx="85725" cy="44450"/>
              </a:xfrm>
              <a:custGeom>
                <a:avLst/>
                <a:gdLst>
                  <a:gd name="T0" fmla="*/ 28 w 28"/>
                  <a:gd name="T1" fmla="*/ 15 h 15"/>
                  <a:gd name="T2" fmla="*/ 25 w 28"/>
                  <a:gd name="T3" fmla="*/ 15 h 15"/>
                  <a:gd name="T4" fmla="*/ 14 w 28"/>
                  <a:gd name="T5" fmla="*/ 4 h 15"/>
                  <a:gd name="T6" fmla="*/ 4 w 28"/>
                  <a:gd name="T7" fmla="*/ 15 h 15"/>
                  <a:gd name="T8" fmla="*/ 0 w 28"/>
                  <a:gd name="T9" fmla="*/ 15 h 15"/>
                  <a:gd name="T10" fmla="*/ 14 w 28"/>
                  <a:gd name="T11" fmla="*/ 0 h 15"/>
                  <a:gd name="T12" fmla="*/ 28 w 28"/>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28" y="15"/>
                    </a:moveTo>
                    <a:cubicBezTo>
                      <a:pt x="25" y="15"/>
                      <a:pt x="25" y="15"/>
                      <a:pt x="25" y="15"/>
                    </a:cubicBezTo>
                    <a:cubicBezTo>
                      <a:pt x="25" y="9"/>
                      <a:pt x="20" y="4"/>
                      <a:pt x="14" y="4"/>
                    </a:cubicBezTo>
                    <a:cubicBezTo>
                      <a:pt x="8" y="4"/>
                      <a:pt x="4" y="9"/>
                      <a:pt x="4" y="15"/>
                    </a:cubicBezTo>
                    <a:cubicBezTo>
                      <a:pt x="0" y="15"/>
                      <a:pt x="0" y="15"/>
                      <a:pt x="0" y="15"/>
                    </a:cubicBezTo>
                    <a:cubicBezTo>
                      <a:pt x="0" y="7"/>
                      <a:pt x="6" y="0"/>
                      <a:pt x="14" y="0"/>
                    </a:cubicBezTo>
                    <a:cubicBezTo>
                      <a:pt x="22" y="0"/>
                      <a:pt x="28" y="7"/>
                      <a:pt x="28"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6" name="Freeform 125"/>
              <p:cNvSpPr>
                <a:spLocks/>
              </p:cNvSpPr>
              <p:nvPr/>
            </p:nvSpPr>
            <p:spPr bwMode="auto">
              <a:xfrm>
                <a:off x="4948238" y="4521200"/>
                <a:ext cx="325438" cy="193675"/>
              </a:xfrm>
              <a:custGeom>
                <a:avLst/>
                <a:gdLst>
                  <a:gd name="T0" fmla="*/ 11 w 107"/>
                  <a:gd name="T1" fmla="*/ 32 h 64"/>
                  <a:gd name="T2" fmla="*/ 29 w 107"/>
                  <a:gd name="T3" fmla="*/ 18 h 64"/>
                  <a:gd name="T4" fmla="*/ 47 w 107"/>
                  <a:gd name="T5" fmla="*/ 0 h 64"/>
                  <a:gd name="T6" fmla="*/ 63 w 107"/>
                  <a:gd name="T7" fmla="*/ 9 h 64"/>
                  <a:gd name="T8" fmla="*/ 69 w 107"/>
                  <a:gd name="T9" fmla="*/ 8 h 64"/>
                  <a:gd name="T10" fmla="*/ 86 w 107"/>
                  <a:gd name="T11" fmla="*/ 25 h 64"/>
                  <a:gd name="T12" fmla="*/ 88 w 107"/>
                  <a:gd name="T13" fmla="*/ 25 h 64"/>
                  <a:gd name="T14" fmla="*/ 107 w 107"/>
                  <a:gd name="T15" fmla="*/ 45 h 64"/>
                  <a:gd name="T16" fmla="*/ 88 w 107"/>
                  <a:gd name="T17" fmla="*/ 64 h 64"/>
                  <a:gd name="T18" fmla="*/ 17 w 107"/>
                  <a:gd name="T19" fmla="*/ 64 h 64"/>
                  <a:gd name="T20" fmla="*/ 0 w 107"/>
                  <a:gd name="T21" fmla="*/ 47 h 64"/>
                  <a:gd name="T22" fmla="*/ 11 w 107"/>
                  <a:gd name="T23"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64">
                    <a:moveTo>
                      <a:pt x="11" y="32"/>
                    </a:moveTo>
                    <a:cubicBezTo>
                      <a:pt x="13" y="24"/>
                      <a:pt x="20" y="18"/>
                      <a:pt x="29" y="18"/>
                    </a:cubicBezTo>
                    <a:cubicBezTo>
                      <a:pt x="29" y="8"/>
                      <a:pt x="37" y="0"/>
                      <a:pt x="47" y="0"/>
                    </a:cubicBezTo>
                    <a:cubicBezTo>
                      <a:pt x="54" y="0"/>
                      <a:pt x="60" y="3"/>
                      <a:pt x="63" y="9"/>
                    </a:cubicBezTo>
                    <a:cubicBezTo>
                      <a:pt x="65" y="9"/>
                      <a:pt x="66" y="8"/>
                      <a:pt x="69" y="8"/>
                    </a:cubicBezTo>
                    <a:cubicBezTo>
                      <a:pt x="78" y="8"/>
                      <a:pt x="86" y="16"/>
                      <a:pt x="86" y="25"/>
                    </a:cubicBezTo>
                    <a:cubicBezTo>
                      <a:pt x="88" y="25"/>
                      <a:pt x="88" y="25"/>
                      <a:pt x="88" y="25"/>
                    </a:cubicBezTo>
                    <a:cubicBezTo>
                      <a:pt x="99" y="25"/>
                      <a:pt x="107" y="34"/>
                      <a:pt x="107" y="45"/>
                    </a:cubicBezTo>
                    <a:cubicBezTo>
                      <a:pt x="107" y="56"/>
                      <a:pt x="99" y="64"/>
                      <a:pt x="88" y="64"/>
                    </a:cubicBezTo>
                    <a:cubicBezTo>
                      <a:pt x="17" y="64"/>
                      <a:pt x="17" y="64"/>
                      <a:pt x="17" y="64"/>
                    </a:cubicBezTo>
                    <a:cubicBezTo>
                      <a:pt x="8" y="64"/>
                      <a:pt x="0" y="57"/>
                      <a:pt x="0" y="47"/>
                    </a:cubicBezTo>
                    <a:cubicBezTo>
                      <a:pt x="0" y="40"/>
                      <a:pt x="5" y="34"/>
                      <a:pt x="11"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7" name="Freeform 126"/>
              <p:cNvSpPr>
                <a:spLocks/>
              </p:cNvSpPr>
              <p:nvPr/>
            </p:nvSpPr>
            <p:spPr bwMode="auto">
              <a:xfrm>
                <a:off x="4348163" y="4768850"/>
                <a:ext cx="139700" cy="134938"/>
              </a:xfrm>
              <a:custGeom>
                <a:avLst/>
                <a:gdLst>
                  <a:gd name="T0" fmla="*/ 11 w 46"/>
                  <a:gd name="T1" fmla="*/ 43 h 45"/>
                  <a:gd name="T2" fmla="*/ 46 w 46"/>
                  <a:gd name="T3" fmla="*/ 8 h 45"/>
                  <a:gd name="T4" fmla="*/ 38 w 46"/>
                  <a:gd name="T5" fmla="*/ 0 h 45"/>
                  <a:gd name="T6" fmla="*/ 2 w 46"/>
                  <a:gd name="T7" fmla="*/ 35 h 45"/>
                  <a:gd name="T8" fmla="*/ 2 w 46"/>
                  <a:gd name="T9" fmla="*/ 43 h 45"/>
                  <a:gd name="T10" fmla="*/ 11 w 46"/>
                  <a:gd name="T11" fmla="*/ 43 h 45"/>
                </a:gdLst>
                <a:ahLst/>
                <a:cxnLst>
                  <a:cxn ang="0">
                    <a:pos x="T0" y="T1"/>
                  </a:cxn>
                  <a:cxn ang="0">
                    <a:pos x="T2" y="T3"/>
                  </a:cxn>
                  <a:cxn ang="0">
                    <a:pos x="T4" y="T5"/>
                  </a:cxn>
                  <a:cxn ang="0">
                    <a:pos x="T6" y="T7"/>
                  </a:cxn>
                  <a:cxn ang="0">
                    <a:pos x="T8" y="T9"/>
                  </a:cxn>
                  <a:cxn ang="0">
                    <a:pos x="T10" y="T11"/>
                  </a:cxn>
                </a:cxnLst>
                <a:rect l="0" t="0" r="r" b="b"/>
                <a:pathLst>
                  <a:path w="46" h="45">
                    <a:moveTo>
                      <a:pt x="11" y="43"/>
                    </a:moveTo>
                    <a:cubicBezTo>
                      <a:pt x="46" y="8"/>
                      <a:pt x="46" y="8"/>
                      <a:pt x="46" y="8"/>
                    </a:cubicBezTo>
                    <a:cubicBezTo>
                      <a:pt x="38" y="0"/>
                      <a:pt x="38" y="0"/>
                      <a:pt x="38" y="0"/>
                    </a:cubicBezTo>
                    <a:cubicBezTo>
                      <a:pt x="2" y="35"/>
                      <a:pt x="2" y="35"/>
                      <a:pt x="2" y="35"/>
                    </a:cubicBezTo>
                    <a:cubicBezTo>
                      <a:pt x="0" y="37"/>
                      <a:pt x="0" y="41"/>
                      <a:pt x="2" y="43"/>
                    </a:cubicBezTo>
                    <a:cubicBezTo>
                      <a:pt x="4" y="45"/>
                      <a:pt x="8" y="45"/>
                      <a:pt x="11" y="43"/>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8" name="Freeform 127"/>
              <p:cNvSpPr>
                <a:spLocks/>
              </p:cNvSpPr>
              <p:nvPr/>
            </p:nvSpPr>
            <p:spPr bwMode="auto">
              <a:xfrm>
                <a:off x="5130801" y="5459413"/>
                <a:ext cx="212725" cy="211138"/>
              </a:xfrm>
              <a:custGeom>
                <a:avLst/>
                <a:gdLst>
                  <a:gd name="T0" fmla="*/ 62 w 70"/>
                  <a:gd name="T1" fmla="*/ 0 h 70"/>
                  <a:gd name="T2" fmla="*/ 9 w 70"/>
                  <a:gd name="T3" fmla="*/ 0 h 70"/>
                  <a:gd name="T4" fmla="*/ 0 w 70"/>
                  <a:gd name="T5" fmla="*/ 9 h 70"/>
                  <a:gd name="T6" fmla="*/ 0 w 70"/>
                  <a:gd name="T7" fmla="*/ 45 h 70"/>
                  <a:gd name="T8" fmla="*/ 9 w 70"/>
                  <a:gd name="T9" fmla="*/ 55 h 70"/>
                  <a:gd name="T10" fmla="*/ 19 w 70"/>
                  <a:gd name="T11" fmla="*/ 55 h 70"/>
                  <a:gd name="T12" fmla="*/ 19 w 70"/>
                  <a:gd name="T13" fmla="*/ 70 h 70"/>
                  <a:gd name="T14" fmla="*/ 34 w 70"/>
                  <a:gd name="T15" fmla="*/ 55 h 70"/>
                  <a:gd name="T16" fmla="*/ 62 w 70"/>
                  <a:gd name="T17" fmla="*/ 55 h 70"/>
                  <a:gd name="T18" fmla="*/ 70 w 70"/>
                  <a:gd name="T19" fmla="*/ 45 h 70"/>
                  <a:gd name="T20" fmla="*/ 70 w 70"/>
                  <a:gd name="T21" fmla="*/ 9 h 70"/>
                  <a:gd name="T22" fmla="*/ 62 w 70"/>
                  <a:gd name="T2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70">
                    <a:moveTo>
                      <a:pt x="62" y="0"/>
                    </a:moveTo>
                    <a:cubicBezTo>
                      <a:pt x="9" y="0"/>
                      <a:pt x="9" y="0"/>
                      <a:pt x="9" y="0"/>
                    </a:cubicBezTo>
                    <a:cubicBezTo>
                      <a:pt x="4" y="0"/>
                      <a:pt x="0" y="4"/>
                      <a:pt x="0" y="9"/>
                    </a:cubicBezTo>
                    <a:cubicBezTo>
                      <a:pt x="0" y="45"/>
                      <a:pt x="0" y="45"/>
                      <a:pt x="0" y="45"/>
                    </a:cubicBezTo>
                    <a:cubicBezTo>
                      <a:pt x="0" y="50"/>
                      <a:pt x="4" y="55"/>
                      <a:pt x="9" y="55"/>
                    </a:cubicBezTo>
                    <a:cubicBezTo>
                      <a:pt x="19" y="55"/>
                      <a:pt x="19" y="55"/>
                      <a:pt x="19" y="55"/>
                    </a:cubicBezTo>
                    <a:cubicBezTo>
                      <a:pt x="19" y="70"/>
                      <a:pt x="19" y="70"/>
                      <a:pt x="19" y="70"/>
                    </a:cubicBezTo>
                    <a:cubicBezTo>
                      <a:pt x="34" y="55"/>
                      <a:pt x="34" y="55"/>
                      <a:pt x="34" y="55"/>
                    </a:cubicBezTo>
                    <a:cubicBezTo>
                      <a:pt x="62" y="55"/>
                      <a:pt x="62" y="55"/>
                      <a:pt x="62" y="55"/>
                    </a:cubicBezTo>
                    <a:cubicBezTo>
                      <a:pt x="67" y="55"/>
                      <a:pt x="70" y="50"/>
                      <a:pt x="70" y="45"/>
                    </a:cubicBezTo>
                    <a:cubicBezTo>
                      <a:pt x="70" y="9"/>
                      <a:pt x="70" y="9"/>
                      <a:pt x="70" y="9"/>
                    </a:cubicBezTo>
                    <a:cubicBezTo>
                      <a:pt x="70" y="4"/>
                      <a:pt x="67" y="0"/>
                      <a:pt x="62"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29" name="Freeform 128"/>
              <p:cNvSpPr>
                <a:spLocks/>
              </p:cNvSpPr>
              <p:nvPr/>
            </p:nvSpPr>
            <p:spPr bwMode="auto">
              <a:xfrm>
                <a:off x="5311776" y="5546725"/>
                <a:ext cx="222250" cy="211138"/>
              </a:xfrm>
              <a:custGeom>
                <a:avLst/>
                <a:gdLst>
                  <a:gd name="T0" fmla="*/ 62 w 73"/>
                  <a:gd name="T1" fmla="*/ 0 h 70"/>
                  <a:gd name="T2" fmla="*/ 15 w 73"/>
                  <a:gd name="T3" fmla="*/ 0 h 70"/>
                  <a:gd name="T4" fmla="*/ 15 w 73"/>
                  <a:gd name="T5" fmla="*/ 20 h 70"/>
                  <a:gd name="T6" fmla="*/ 2 w 73"/>
                  <a:gd name="T7" fmla="*/ 32 h 70"/>
                  <a:gd name="T8" fmla="*/ 0 w 73"/>
                  <a:gd name="T9" fmla="*/ 32 h 70"/>
                  <a:gd name="T10" fmla="*/ 0 w 73"/>
                  <a:gd name="T11" fmla="*/ 45 h 70"/>
                  <a:gd name="T12" fmla="*/ 9 w 73"/>
                  <a:gd name="T13" fmla="*/ 53 h 70"/>
                  <a:gd name="T14" fmla="*/ 37 w 73"/>
                  <a:gd name="T15" fmla="*/ 53 h 70"/>
                  <a:gd name="T16" fmla="*/ 53 w 73"/>
                  <a:gd name="T17" fmla="*/ 70 h 70"/>
                  <a:gd name="T18" fmla="*/ 53 w 73"/>
                  <a:gd name="T19" fmla="*/ 53 h 70"/>
                  <a:gd name="T20" fmla="*/ 62 w 73"/>
                  <a:gd name="T21" fmla="*/ 53 h 70"/>
                  <a:gd name="T22" fmla="*/ 73 w 73"/>
                  <a:gd name="T23" fmla="*/ 45 h 70"/>
                  <a:gd name="T24" fmla="*/ 73 w 73"/>
                  <a:gd name="T25" fmla="*/ 9 h 70"/>
                  <a:gd name="T26" fmla="*/ 62 w 73"/>
                  <a:gd name="T2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70">
                    <a:moveTo>
                      <a:pt x="62" y="0"/>
                    </a:moveTo>
                    <a:cubicBezTo>
                      <a:pt x="15" y="0"/>
                      <a:pt x="15" y="0"/>
                      <a:pt x="15" y="0"/>
                    </a:cubicBezTo>
                    <a:cubicBezTo>
                      <a:pt x="15" y="20"/>
                      <a:pt x="15" y="20"/>
                      <a:pt x="15" y="20"/>
                    </a:cubicBezTo>
                    <a:cubicBezTo>
                      <a:pt x="15" y="27"/>
                      <a:pt x="9" y="32"/>
                      <a:pt x="2" y="32"/>
                    </a:cubicBezTo>
                    <a:cubicBezTo>
                      <a:pt x="0" y="32"/>
                      <a:pt x="0" y="32"/>
                      <a:pt x="0" y="32"/>
                    </a:cubicBezTo>
                    <a:cubicBezTo>
                      <a:pt x="0" y="45"/>
                      <a:pt x="0" y="45"/>
                      <a:pt x="0" y="45"/>
                    </a:cubicBezTo>
                    <a:cubicBezTo>
                      <a:pt x="0" y="50"/>
                      <a:pt x="4" y="53"/>
                      <a:pt x="9" y="53"/>
                    </a:cubicBezTo>
                    <a:cubicBezTo>
                      <a:pt x="37" y="53"/>
                      <a:pt x="37" y="53"/>
                      <a:pt x="37" y="53"/>
                    </a:cubicBezTo>
                    <a:cubicBezTo>
                      <a:pt x="53" y="70"/>
                      <a:pt x="53" y="70"/>
                      <a:pt x="53" y="70"/>
                    </a:cubicBezTo>
                    <a:cubicBezTo>
                      <a:pt x="53" y="53"/>
                      <a:pt x="53" y="53"/>
                      <a:pt x="53" y="53"/>
                    </a:cubicBezTo>
                    <a:cubicBezTo>
                      <a:pt x="62" y="53"/>
                      <a:pt x="62" y="53"/>
                      <a:pt x="62" y="53"/>
                    </a:cubicBezTo>
                    <a:cubicBezTo>
                      <a:pt x="67" y="53"/>
                      <a:pt x="73" y="50"/>
                      <a:pt x="73" y="45"/>
                    </a:cubicBezTo>
                    <a:cubicBezTo>
                      <a:pt x="73" y="9"/>
                      <a:pt x="73" y="9"/>
                      <a:pt x="73" y="9"/>
                    </a:cubicBezTo>
                    <a:cubicBezTo>
                      <a:pt x="73" y="4"/>
                      <a:pt x="67" y="0"/>
                      <a:pt x="6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0" name="Freeform 129"/>
              <p:cNvSpPr>
                <a:spLocks/>
              </p:cNvSpPr>
              <p:nvPr/>
            </p:nvSpPr>
            <p:spPr bwMode="auto">
              <a:xfrm>
                <a:off x="4140201" y="5081588"/>
                <a:ext cx="347663" cy="236538"/>
              </a:xfrm>
              <a:custGeom>
                <a:avLst/>
                <a:gdLst>
                  <a:gd name="T0" fmla="*/ 115 w 115"/>
                  <a:gd name="T1" fmla="*/ 73 h 78"/>
                  <a:gd name="T2" fmla="*/ 110 w 115"/>
                  <a:gd name="T3" fmla="*/ 78 h 78"/>
                  <a:gd name="T4" fmla="*/ 5 w 115"/>
                  <a:gd name="T5" fmla="*/ 78 h 78"/>
                  <a:gd name="T6" fmla="*/ 0 w 115"/>
                  <a:gd name="T7" fmla="*/ 73 h 78"/>
                  <a:gd name="T8" fmla="*/ 0 w 115"/>
                  <a:gd name="T9" fmla="*/ 6 h 78"/>
                  <a:gd name="T10" fmla="*/ 5 w 115"/>
                  <a:gd name="T11" fmla="*/ 0 h 78"/>
                  <a:gd name="T12" fmla="*/ 110 w 115"/>
                  <a:gd name="T13" fmla="*/ 0 h 78"/>
                  <a:gd name="T14" fmla="*/ 115 w 115"/>
                  <a:gd name="T15" fmla="*/ 6 h 78"/>
                  <a:gd name="T16" fmla="*/ 115 w 115"/>
                  <a:gd name="T17"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78">
                    <a:moveTo>
                      <a:pt x="115" y="73"/>
                    </a:moveTo>
                    <a:cubicBezTo>
                      <a:pt x="115" y="76"/>
                      <a:pt x="113" y="78"/>
                      <a:pt x="110" y="78"/>
                    </a:cubicBezTo>
                    <a:cubicBezTo>
                      <a:pt x="5" y="78"/>
                      <a:pt x="5" y="78"/>
                      <a:pt x="5" y="78"/>
                    </a:cubicBezTo>
                    <a:cubicBezTo>
                      <a:pt x="2" y="78"/>
                      <a:pt x="0" y="76"/>
                      <a:pt x="0" y="73"/>
                    </a:cubicBezTo>
                    <a:cubicBezTo>
                      <a:pt x="0" y="6"/>
                      <a:pt x="0" y="6"/>
                      <a:pt x="0" y="6"/>
                    </a:cubicBezTo>
                    <a:cubicBezTo>
                      <a:pt x="0" y="3"/>
                      <a:pt x="2" y="0"/>
                      <a:pt x="5" y="0"/>
                    </a:cubicBezTo>
                    <a:cubicBezTo>
                      <a:pt x="110" y="0"/>
                      <a:pt x="110" y="0"/>
                      <a:pt x="110" y="0"/>
                    </a:cubicBezTo>
                    <a:cubicBezTo>
                      <a:pt x="113" y="0"/>
                      <a:pt x="115" y="3"/>
                      <a:pt x="115" y="6"/>
                    </a:cubicBezTo>
                    <a:lnTo>
                      <a:pt x="115" y="7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1" name="Rectangle 130"/>
              <p:cNvSpPr>
                <a:spLocks noChangeArrowheads="1"/>
              </p:cNvSpPr>
              <p:nvPr/>
            </p:nvSpPr>
            <p:spPr bwMode="auto">
              <a:xfrm>
                <a:off x="4160838" y="5103813"/>
                <a:ext cx="303213" cy="192088"/>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2" name="Freeform 131"/>
              <p:cNvSpPr>
                <a:spLocks/>
              </p:cNvSpPr>
              <p:nvPr/>
            </p:nvSpPr>
            <p:spPr bwMode="auto">
              <a:xfrm>
                <a:off x="4176713" y="5141913"/>
                <a:ext cx="266700" cy="127000"/>
              </a:xfrm>
              <a:custGeom>
                <a:avLst/>
                <a:gdLst>
                  <a:gd name="T0" fmla="*/ 0 w 168"/>
                  <a:gd name="T1" fmla="*/ 80 h 80"/>
                  <a:gd name="T2" fmla="*/ 24 w 168"/>
                  <a:gd name="T3" fmla="*/ 65 h 80"/>
                  <a:gd name="T4" fmla="*/ 40 w 168"/>
                  <a:gd name="T5" fmla="*/ 76 h 80"/>
                  <a:gd name="T6" fmla="*/ 66 w 168"/>
                  <a:gd name="T7" fmla="*/ 38 h 80"/>
                  <a:gd name="T8" fmla="*/ 84 w 168"/>
                  <a:gd name="T9" fmla="*/ 48 h 80"/>
                  <a:gd name="T10" fmla="*/ 133 w 168"/>
                  <a:gd name="T11" fmla="*/ 10 h 80"/>
                  <a:gd name="T12" fmla="*/ 150 w 168"/>
                  <a:gd name="T13" fmla="*/ 18 h 80"/>
                  <a:gd name="T14" fmla="*/ 168 w 168"/>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80">
                    <a:moveTo>
                      <a:pt x="0" y="80"/>
                    </a:moveTo>
                    <a:lnTo>
                      <a:pt x="24" y="65"/>
                    </a:lnTo>
                    <a:lnTo>
                      <a:pt x="40" y="76"/>
                    </a:lnTo>
                    <a:lnTo>
                      <a:pt x="66" y="38"/>
                    </a:lnTo>
                    <a:lnTo>
                      <a:pt x="84" y="48"/>
                    </a:lnTo>
                    <a:lnTo>
                      <a:pt x="133" y="10"/>
                    </a:lnTo>
                    <a:lnTo>
                      <a:pt x="150" y="18"/>
                    </a:lnTo>
                    <a:lnTo>
                      <a:pt x="168" y="0"/>
                    </a:lnTo>
                  </a:path>
                </a:pathLst>
              </a:custGeom>
              <a:noFill/>
              <a:ln w="7938"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3" name="Rectangle 132"/>
              <p:cNvSpPr>
                <a:spLocks noChangeArrowheads="1"/>
              </p:cNvSpPr>
              <p:nvPr/>
            </p:nvSpPr>
            <p:spPr bwMode="auto">
              <a:xfrm>
                <a:off x="4679951" y="5794375"/>
                <a:ext cx="496888" cy="17145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4" name="Rectangle 133"/>
              <p:cNvSpPr>
                <a:spLocks noChangeArrowheads="1"/>
              </p:cNvSpPr>
              <p:nvPr/>
            </p:nvSpPr>
            <p:spPr bwMode="auto">
              <a:xfrm>
                <a:off x="4667251" y="5908675"/>
                <a:ext cx="520700" cy="496888"/>
              </a:xfrm>
              <a:prstGeom prst="rect">
                <a:avLst/>
              </a:prstGeom>
              <a:solidFill>
                <a:srgbClr val="0064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5" name="Oval 134"/>
              <p:cNvSpPr>
                <a:spLocks noChangeArrowheads="1"/>
              </p:cNvSpPr>
              <p:nvPr/>
            </p:nvSpPr>
            <p:spPr bwMode="auto">
              <a:xfrm>
                <a:off x="5106988" y="5995988"/>
                <a:ext cx="50800" cy="53975"/>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6" name="Oval 135"/>
              <p:cNvSpPr>
                <a:spLocks noChangeArrowheads="1"/>
              </p:cNvSpPr>
              <p:nvPr/>
            </p:nvSpPr>
            <p:spPr bwMode="auto">
              <a:xfrm>
                <a:off x="5106988" y="6069013"/>
                <a:ext cx="50800" cy="50800"/>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7" name="Oval 136"/>
              <p:cNvSpPr>
                <a:spLocks noChangeArrowheads="1"/>
              </p:cNvSpPr>
              <p:nvPr/>
            </p:nvSpPr>
            <p:spPr bwMode="auto">
              <a:xfrm>
                <a:off x="5106988" y="6140450"/>
                <a:ext cx="50800" cy="55563"/>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8" name="Oval 137"/>
              <p:cNvSpPr>
                <a:spLocks noChangeArrowheads="1"/>
              </p:cNvSpPr>
              <p:nvPr/>
            </p:nvSpPr>
            <p:spPr bwMode="auto">
              <a:xfrm>
                <a:off x="4457701" y="4597400"/>
                <a:ext cx="219075" cy="207963"/>
              </a:xfrm>
              <a:prstGeom prst="ellipse">
                <a:avLst/>
              </a:prstGeom>
              <a:solidFill>
                <a:srgbClr val="70B3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39" name="Freeform 138"/>
              <p:cNvSpPr>
                <a:spLocks/>
              </p:cNvSpPr>
              <p:nvPr/>
            </p:nvSpPr>
            <p:spPr bwMode="auto">
              <a:xfrm>
                <a:off x="4457701" y="4608513"/>
                <a:ext cx="193675" cy="196850"/>
              </a:xfrm>
              <a:custGeom>
                <a:avLst/>
                <a:gdLst>
                  <a:gd name="T0" fmla="*/ 63 w 64"/>
                  <a:gd name="T1" fmla="*/ 52 h 65"/>
                  <a:gd name="T2" fmla="*/ 18 w 64"/>
                  <a:gd name="T3" fmla="*/ 10 h 65"/>
                  <a:gd name="T4" fmla="*/ 19 w 64"/>
                  <a:gd name="T5" fmla="*/ 0 h 65"/>
                  <a:gd name="T6" fmla="*/ 0 w 64"/>
                  <a:gd name="T7" fmla="*/ 30 h 65"/>
                  <a:gd name="T8" fmla="*/ 36 w 64"/>
                  <a:gd name="T9" fmla="*/ 65 h 65"/>
                  <a:gd name="T10" fmla="*/ 64 w 64"/>
                  <a:gd name="T11" fmla="*/ 52 h 65"/>
                  <a:gd name="T12" fmla="*/ 63 w 64"/>
                  <a:gd name="T13" fmla="*/ 52 h 65"/>
                </a:gdLst>
                <a:ahLst/>
                <a:cxnLst>
                  <a:cxn ang="0">
                    <a:pos x="T0" y="T1"/>
                  </a:cxn>
                  <a:cxn ang="0">
                    <a:pos x="T2" y="T3"/>
                  </a:cxn>
                  <a:cxn ang="0">
                    <a:pos x="T4" y="T5"/>
                  </a:cxn>
                  <a:cxn ang="0">
                    <a:pos x="T6" y="T7"/>
                  </a:cxn>
                  <a:cxn ang="0">
                    <a:pos x="T8" y="T9"/>
                  </a:cxn>
                  <a:cxn ang="0">
                    <a:pos x="T10" y="T11"/>
                  </a:cxn>
                  <a:cxn ang="0">
                    <a:pos x="T12" y="T13"/>
                  </a:cxn>
                </a:cxnLst>
                <a:rect l="0" t="0" r="r" b="b"/>
                <a:pathLst>
                  <a:path w="64" h="65">
                    <a:moveTo>
                      <a:pt x="63" y="52"/>
                    </a:moveTo>
                    <a:cubicBezTo>
                      <a:pt x="38" y="52"/>
                      <a:pt x="18" y="33"/>
                      <a:pt x="18" y="10"/>
                    </a:cubicBezTo>
                    <a:cubicBezTo>
                      <a:pt x="18" y="6"/>
                      <a:pt x="18" y="3"/>
                      <a:pt x="19" y="0"/>
                    </a:cubicBezTo>
                    <a:cubicBezTo>
                      <a:pt x="8" y="6"/>
                      <a:pt x="0" y="17"/>
                      <a:pt x="0" y="30"/>
                    </a:cubicBezTo>
                    <a:cubicBezTo>
                      <a:pt x="0" y="49"/>
                      <a:pt x="16" y="65"/>
                      <a:pt x="36" y="65"/>
                    </a:cubicBezTo>
                    <a:cubicBezTo>
                      <a:pt x="47" y="65"/>
                      <a:pt x="57" y="60"/>
                      <a:pt x="64" y="52"/>
                    </a:cubicBezTo>
                    <a:lnTo>
                      <a:pt x="63" y="52"/>
                    </a:lnTo>
                    <a:close/>
                  </a:path>
                </a:pathLst>
              </a:custGeom>
              <a:solidFill>
                <a:srgbClr val="A0CD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0" name="Rectangle 139"/>
              <p:cNvSpPr>
                <a:spLocks noChangeArrowheads="1"/>
              </p:cNvSpPr>
              <p:nvPr/>
            </p:nvSpPr>
            <p:spPr bwMode="auto">
              <a:xfrm>
                <a:off x="4484688" y="4629150"/>
                <a:ext cx="42863" cy="123825"/>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1" name="Rectangle 140"/>
              <p:cNvSpPr>
                <a:spLocks noChangeArrowheads="1"/>
              </p:cNvSpPr>
              <p:nvPr/>
            </p:nvSpPr>
            <p:spPr bwMode="auto">
              <a:xfrm>
                <a:off x="4484688" y="4629150"/>
                <a:ext cx="42863" cy="12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2" name="Rectangle 141"/>
              <p:cNvSpPr>
                <a:spLocks noChangeArrowheads="1"/>
              </p:cNvSpPr>
              <p:nvPr/>
            </p:nvSpPr>
            <p:spPr bwMode="auto">
              <a:xfrm>
                <a:off x="4533901" y="4657725"/>
                <a:ext cx="39688" cy="95250"/>
              </a:xfrm>
              <a:prstGeom prst="rect">
                <a:avLst/>
              </a:prstGeom>
              <a:solidFill>
                <a:srgbClr val="0082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3" name="Rectangle 142"/>
              <p:cNvSpPr>
                <a:spLocks noChangeArrowheads="1"/>
              </p:cNvSpPr>
              <p:nvPr/>
            </p:nvSpPr>
            <p:spPr bwMode="auto">
              <a:xfrm>
                <a:off x="4533901" y="4657725"/>
                <a:ext cx="39688" cy="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4" name="Rectangle 143"/>
              <p:cNvSpPr>
                <a:spLocks noChangeArrowheads="1"/>
              </p:cNvSpPr>
              <p:nvPr/>
            </p:nvSpPr>
            <p:spPr bwMode="auto">
              <a:xfrm>
                <a:off x="4579938" y="4684713"/>
                <a:ext cx="38100" cy="68263"/>
              </a:xfrm>
              <a:prstGeom prst="rect">
                <a:avLst/>
              </a:prstGeom>
              <a:solidFill>
                <a:srgbClr val="BAD8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5" name="Rectangle 144"/>
              <p:cNvSpPr>
                <a:spLocks noChangeArrowheads="1"/>
              </p:cNvSpPr>
              <p:nvPr/>
            </p:nvSpPr>
            <p:spPr bwMode="auto">
              <a:xfrm>
                <a:off x="4579938" y="4684713"/>
                <a:ext cx="38100" cy="68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6" name="Freeform 145"/>
              <p:cNvSpPr>
                <a:spLocks/>
              </p:cNvSpPr>
              <p:nvPr/>
            </p:nvSpPr>
            <p:spPr bwMode="auto">
              <a:xfrm>
                <a:off x="4513263" y="4629150"/>
                <a:ext cx="14288" cy="63500"/>
              </a:xfrm>
              <a:custGeom>
                <a:avLst/>
                <a:gdLst>
                  <a:gd name="T0" fmla="*/ 5 w 5"/>
                  <a:gd name="T1" fmla="*/ 0 h 21"/>
                  <a:gd name="T2" fmla="*/ 0 w 5"/>
                  <a:gd name="T3" fmla="*/ 0 h 21"/>
                  <a:gd name="T4" fmla="*/ 0 w 5"/>
                  <a:gd name="T5" fmla="*/ 2 h 21"/>
                  <a:gd name="T6" fmla="*/ 5 w 5"/>
                  <a:gd name="T7" fmla="*/ 21 h 21"/>
                  <a:gd name="T8" fmla="*/ 5 w 5"/>
                  <a:gd name="T9" fmla="*/ 0 h 21"/>
                </a:gdLst>
                <a:ahLst/>
                <a:cxnLst>
                  <a:cxn ang="0">
                    <a:pos x="T0" y="T1"/>
                  </a:cxn>
                  <a:cxn ang="0">
                    <a:pos x="T2" y="T3"/>
                  </a:cxn>
                  <a:cxn ang="0">
                    <a:pos x="T4" y="T5"/>
                  </a:cxn>
                  <a:cxn ang="0">
                    <a:pos x="T6" y="T7"/>
                  </a:cxn>
                  <a:cxn ang="0">
                    <a:pos x="T8" y="T9"/>
                  </a:cxn>
                </a:cxnLst>
                <a:rect l="0" t="0" r="r" b="b"/>
                <a:pathLst>
                  <a:path w="5" h="21">
                    <a:moveTo>
                      <a:pt x="5" y="0"/>
                    </a:moveTo>
                    <a:cubicBezTo>
                      <a:pt x="0" y="0"/>
                      <a:pt x="0" y="0"/>
                      <a:pt x="0" y="0"/>
                    </a:cubicBezTo>
                    <a:cubicBezTo>
                      <a:pt x="0" y="1"/>
                      <a:pt x="0" y="2"/>
                      <a:pt x="0" y="2"/>
                    </a:cubicBezTo>
                    <a:cubicBezTo>
                      <a:pt x="0" y="9"/>
                      <a:pt x="2" y="16"/>
                      <a:pt x="5" y="21"/>
                    </a:cubicBezTo>
                    <a:cubicBezTo>
                      <a:pt x="5" y="0"/>
                      <a:pt x="5" y="0"/>
                      <a:pt x="5"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7" name="Freeform 146"/>
              <p:cNvSpPr>
                <a:spLocks/>
              </p:cNvSpPr>
              <p:nvPr/>
            </p:nvSpPr>
            <p:spPr bwMode="auto">
              <a:xfrm>
                <a:off x="4533901" y="4657725"/>
                <a:ext cx="39688" cy="87313"/>
              </a:xfrm>
              <a:custGeom>
                <a:avLst/>
                <a:gdLst>
                  <a:gd name="T0" fmla="*/ 13 w 13"/>
                  <a:gd name="T1" fmla="*/ 0 h 29"/>
                  <a:gd name="T2" fmla="*/ 0 w 13"/>
                  <a:gd name="T3" fmla="*/ 0 h 29"/>
                  <a:gd name="T4" fmla="*/ 0 w 13"/>
                  <a:gd name="T5" fmla="*/ 16 h 29"/>
                  <a:gd name="T6" fmla="*/ 13 w 13"/>
                  <a:gd name="T7" fmla="*/ 29 h 29"/>
                  <a:gd name="T8" fmla="*/ 13 w 13"/>
                  <a:gd name="T9" fmla="*/ 0 h 29"/>
                </a:gdLst>
                <a:ahLst/>
                <a:cxnLst>
                  <a:cxn ang="0">
                    <a:pos x="T0" y="T1"/>
                  </a:cxn>
                  <a:cxn ang="0">
                    <a:pos x="T2" y="T3"/>
                  </a:cxn>
                  <a:cxn ang="0">
                    <a:pos x="T4" y="T5"/>
                  </a:cxn>
                  <a:cxn ang="0">
                    <a:pos x="T6" y="T7"/>
                  </a:cxn>
                  <a:cxn ang="0">
                    <a:pos x="T8" y="T9"/>
                  </a:cxn>
                </a:cxnLst>
                <a:rect l="0" t="0" r="r" b="b"/>
                <a:pathLst>
                  <a:path w="13" h="29">
                    <a:moveTo>
                      <a:pt x="13" y="0"/>
                    </a:moveTo>
                    <a:cubicBezTo>
                      <a:pt x="0" y="0"/>
                      <a:pt x="0" y="0"/>
                      <a:pt x="0" y="0"/>
                    </a:cubicBezTo>
                    <a:cubicBezTo>
                      <a:pt x="0" y="16"/>
                      <a:pt x="0" y="16"/>
                      <a:pt x="0" y="16"/>
                    </a:cubicBezTo>
                    <a:cubicBezTo>
                      <a:pt x="3" y="21"/>
                      <a:pt x="8" y="26"/>
                      <a:pt x="13" y="29"/>
                    </a:cubicBezTo>
                    <a:cubicBezTo>
                      <a:pt x="13" y="0"/>
                      <a:pt x="13" y="0"/>
                      <a:pt x="13" y="0"/>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8" name="Freeform 147"/>
              <p:cNvSpPr>
                <a:spLocks/>
              </p:cNvSpPr>
              <p:nvPr/>
            </p:nvSpPr>
            <p:spPr bwMode="auto">
              <a:xfrm>
                <a:off x="4579938" y="4684713"/>
                <a:ext cx="38100" cy="68263"/>
              </a:xfrm>
              <a:custGeom>
                <a:avLst/>
                <a:gdLst>
                  <a:gd name="T0" fmla="*/ 13 w 13"/>
                  <a:gd name="T1" fmla="*/ 0 h 23"/>
                  <a:gd name="T2" fmla="*/ 0 w 13"/>
                  <a:gd name="T3" fmla="*/ 0 h 23"/>
                  <a:gd name="T4" fmla="*/ 0 w 13"/>
                  <a:gd name="T5" fmla="*/ 21 h 23"/>
                  <a:gd name="T6" fmla="*/ 3 w 13"/>
                  <a:gd name="T7" fmla="*/ 23 h 23"/>
                  <a:gd name="T8" fmla="*/ 13 w 13"/>
                  <a:gd name="T9" fmla="*/ 23 h 23"/>
                  <a:gd name="T10" fmla="*/ 13 w 13"/>
                  <a:gd name="T11" fmla="*/ 0 h 23"/>
                </a:gdLst>
                <a:ahLst/>
                <a:cxnLst>
                  <a:cxn ang="0">
                    <a:pos x="T0" y="T1"/>
                  </a:cxn>
                  <a:cxn ang="0">
                    <a:pos x="T2" y="T3"/>
                  </a:cxn>
                  <a:cxn ang="0">
                    <a:pos x="T4" y="T5"/>
                  </a:cxn>
                  <a:cxn ang="0">
                    <a:pos x="T6" y="T7"/>
                  </a:cxn>
                  <a:cxn ang="0">
                    <a:pos x="T8" y="T9"/>
                  </a:cxn>
                  <a:cxn ang="0">
                    <a:pos x="T10" y="T11"/>
                  </a:cxn>
                </a:cxnLst>
                <a:rect l="0" t="0" r="r" b="b"/>
                <a:pathLst>
                  <a:path w="13" h="23">
                    <a:moveTo>
                      <a:pt x="13" y="0"/>
                    </a:moveTo>
                    <a:cubicBezTo>
                      <a:pt x="0" y="0"/>
                      <a:pt x="0" y="0"/>
                      <a:pt x="0" y="0"/>
                    </a:cubicBezTo>
                    <a:cubicBezTo>
                      <a:pt x="0" y="21"/>
                      <a:pt x="0" y="21"/>
                      <a:pt x="0" y="21"/>
                    </a:cubicBezTo>
                    <a:cubicBezTo>
                      <a:pt x="1" y="22"/>
                      <a:pt x="2" y="22"/>
                      <a:pt x="3" y="23"/>
                    </a:cubicBezTo>
                    <a:cubicBezTo>
                      <a:pt x="13" y="23"/>
                      <a:pt x="13" y="23"/>
                      <a:pt x="13" y="23"/>
                    </a:cubicBezTo>
                    <a:cubicBezTo>
                      <a:pt x="13" y="0"/>
                      <a:pt x="13" y="0"/>
                      <a:pt x="13" y="0"/>
                    </a:cubicBezTo>
                  </a:path>
                </a:pathLst>
              </a:custGeom>
              <a:solidFill>
                <a:srgbClr val="409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49" name="Freeform 148"/>
              <p:cNvSpPr>
                <a:spLocks/>
              </p:cNvSpPr>
              <p:nvPr/>
            </p:nvSpPr>
            <p:spPr bwMode="auto">
              <a:xfrm>
                <a:off x="4484688" y="4629150"/>
                <a:ext cx="3175" cy="6350"/>
              </a:xfrm>
              <a:custGeom>
                <a:avLst/>
                <a:gdLst>
                  <a:gd name="T0" fmla="*/ 1 w 1"/>
                  <a:gd name="T1" fmla="*/ 0 h 2"/>
                  <a:gd name="T2" fmla="*/ 0 w 1"/>
                  <a:gd name="T3" fmla="*/ 0 h 2"/>
                  <a:gd name="T4" fmla="*/ 0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0"/>
                      <a:pt x="0" y="0"/>
                    </a:cubicBezTo>
                    <a:cubicBezTo>
                      <a:pt x="0" y="2"/>
                      <a:pt x="0" y="2"/>
                      <a:pt x="0" y="2"/>
                    </a:cubicBezTo>
                    <a:cubicBezTo>
                      <a:pt x="0" y="2"/>
                      <a:pt x="1" y="1"/>
                      <a:pt x="1"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0" name="Freeform 149"/>
              <p:cNvSpPr>
                <a:spLocks/>
              </p:cNvSpPr>
              <p:nvPr/>
            </p:nvSpPr>
            <p:spPr bwMode="auto">
              <a:xfrm>
                <a:off x="4484688" y="4629150"/>
                <a:ext cx="42863" cy="123825"/>
              </a:xfrm>
              <a:custGeom>
                <a:avLst/>
                <a:gdLst>
                  <a:gd name="T0" fmla="*/ 9 w 14"/>
                  <a:gd name="T1" fmla="*/ 0 h 41"/>
                  <a:gd name="T2" fmla="*/ 1 w 14"/>
                  <a:gd name="T3" fmla="*/ 0 h 41"/>
                  <a:gd name="T4" fmla="*/ 0 w 14"/>
                  <a:gd name="T5" fmla="*/ 2 h 41"/>
                  <a:gd name="T6" fmla="*/ 0 w 14"/>
                  <a:gd name="T7" fmla="*/ 41 h 41"/>
                  <a:gd name="T8" fmla="*/ 14 w 14"/>
                  <a:gd name="T9" fmla="*/ 41 h 41"/>
                  <a:gd name="T10" fmla="*/ 14 w 14"/>
                  <a:gd name="T11" fmla="*/ 21 h 41"/>
                  <a:gd name="T12" fmla="*/ 9 w 14"/>
                  <a:gd name="T13" fmla="*/ 2 h 41"/>
                  <a:gd name="T14" fmla="*/ 9 w 14"/>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41">
                    <a:moveTo>
                      <a:pt x="9" y="0"/>
                    </a:moveTo>
                    <a:cubicBezTo>
                      <a:pt x="1" y="0"/>
                      <a:pt x="1" y="0"/>
                      <a:pt x="1" y="0"/>
                    </a:cubicBezTo>
                    <a:cubicBezTo>
                      <a:pt x="1" y="1"/>
                      <a:pt x="0" y="2"/>
                      <a:pt x="0" y="2"/>
                    </a:cubicBezTo>
                    <a:cubicBezTo>
                      <a:pt x="0" y="41"/>
                      <a:pt x="0" y="41"/>
                      <a:pt x="0" y="41"/>
                    </a:cubicBezTo>
                    <a:cubicBezTo>
                      <a:pt x="14" y="41"/>
                      <a:pt x="14" y="41"/>
                      <a:pt x="14" y="41"/>
                    </a:cubicBezTo>
                    <a:cubicBezTo>
                      <a:pt x="14" y="21"/>
                      <a:pt x="14" y="21"/>
                      <a:pt x="14" y="21"/>
                    </a:cubicBezTo>
                    <a:cubicBezTo>
                      <a:pt x="11" y="16"/>
                      <a:pt x="9" y="9"/>
                      <a:pt x="9" y="2"/>
                    </a:cubicBezTo>
                    <a:cubicBezTo>
                      <a:pt x="9" y="2"/>
                      <a:pt x="9" y="1"/>
                      <a:pt x="9"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1" name="Freeform 150"/>
              <p:cNvSpPr>
                <a:spLocks/>
              </p:cNvSpPr>
              <p:nvPr/>
            </p:nvSpPr>
            <p:spPr bwMode="auto">
              <a:xfrm>
                <a:off x="4533901" y="4705350"/>
                <a:ext cx="39688" cy="47625"/>
              </a:xfrm>
              <a:custGeom>
                <a:avLst/>
                <a:gdLst>
                  <a:gd name="T0" fmla="*/ 0 w 13"/>
                  <a:gd name="T1" fmla="*/ 0 h 16"/>
                  <a:gd name="T2" fmla="*/ 0 w 13"/>
                  <a:gd name="T3" fmla="*/ 16 h 16"/>
                  <a:gd name="T4" fmla="*/ 13 w 13"/>
                  <a:gd name="T5" fmla="*/ 16 h 16"/>
                  <a:gd name="T6" fmla="*/ 13 w 13"/>
                  <a:gd name="T7" fmla="*/ 13 h 16"/>
                  <a:gd name="T8" fmla="*/ 0 w 13"/>
                  <a:gd name="T9" fmla="*/ 0 h 16"/>
                </a:gdLst>
                <a:ahLst/>
                <a:cxnLst>
                  <a:cxn ang="0">
                    <a:pos x="T0" y="T1"/>
                  </a:cxn>
                  <a:cxn ang="0">
                    <a:pos x="T2" y="T3"/>
                  </a:cxn>
                  <a:cxn ang="0">
                    <a:pos x="T4" y="T5"/>
                  </a:cxn>
                  <a:cxn ang="0">
                    <a:pos x="T6" y="T7"/>
                  </a:cxn>
                  <a:cxn ang="0">
                    <a:pos x="T8" y="T9"/>
                  </a:cxn>
                </a:cxnLst>
                <a:rect l="0" t="0" r="r" b="b"/>
                <a:pathLst>
                  <a:path w="13" h="16">
                    <a:moveTo>
                      <a:pt x="0" y="0"/>
                    </a:moveTo>
                    <a:cubicBezTo>
                      <a:pt x="0" y="16"/>
                      <a:pt x="0" y="16"/>
                      <a:pt x="0" y="16"/>
                    </a:cubicBezTo>
                    <a:cubicBezTo>
                      <a:pt x="13" y="16"/>
                      <a:pt x="13" y="16"/>
                      <a:pt x="13" y="16"/>
                    </a:cubicBezTo>
                    <a:cubicBezTo>
                      <a:pt x="13" y="13"/>
                      <a:pt x="13" y="13"/>
                      <a:pt x="13" y="13"/>
                    </a:cubicBezTo>
                    <a:cubicBezTo>
                      <a:pt x="8" y="10"/>
                      <a:pt x="3" y="5"/>
                      <a:pt x="0" y="0"/>
                    </a:cubicBezTo>
                  </a:path>
                </a:pathLst>
              </a:custGeom>
              <a:solidFill>
                <a:srgbClr val="57A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2" name="Freeform 151"/>
              <p:cNvSpPr>
                <a:spLocks/>
              </p:cNvSpPr>
              <p:nvPr/>
            </p:nvSpPr>
            <p:spPr bwMode="auto">
              <a:xfrm>
                <a:off x="4579938" y="4748213"/>
                <a:ext cx="7938" cy="4763"/>
              </a:xfrm>
              <a:custGeom>
                <a:avLst/>
                <a:gdLst>
                  <a:gd name="T0" fmla="*/ 0 w 3"/>
                  <a:gd name="T1" fmla="*/ 0 h 2"/>
                  <a:gd name="T2" fmla="*/ 0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2"/>
                      <a:pt x="0" y="2"/>
                      <a:pt x="0" y="2"/>
                    </a:cubicBezTo>
                    <a:cubicBezTo>
                      <a:pt x="3" y="2"/>
                      <a:pt x="3" y="2"/>
                      <a:pt x="3" y="2"/>
                    </a:cubicBezTo>
                    <a:cubicBezTo>
                      <a:pt x="2" y="1"/>
                      <a:pt x="1" y="1"/>
                      <a:pt x="0" y="0"/>
                    </a:cubicBezTo>
                  </a:path>
                </a:pathLst>
              </a:custGeom>
              <a:solidFill>
                <a:srgbClr val="81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3" name="Freeform 152"/>
              <p:cNvSpPr>
                <a:spLocks noEditPoints="1"/>
              </p:cNvSpPr>
              <p:nvPr/>
            </p:nvSpPr>
            <p:spPr bwMode="auto">
              <a:xfrm>
                <a:off x="4437063" y="4575175"/>
                <a:ext cx="260350" cy="250825"/>
              </a:xfrm>
              <a:custGeom>
                <a:avLst/>
                <a:gdLst>
                  <a:gd name="T0" fmla="*/ 43 w 86"/>
                  <a:gd name="T1" fmla="*/ 0 h 83"/>
                  <a:gd name="T2" fmla="*/ 86 w 86"/>
                  <a:gd name="T3" fmla="*/ 41 h 83"/>
                  <a:gd name="T4" fmla="*/ 43 w 86"/>
                  <a:gd name="T5" fmla="*/ 83 h 83"/>
                  <a:gd name="T6" fmla="*/ 0 w 86"/>
                  <a:gd name="T7" fmla="*/ 41 h 83"/>
                  <a:gd name="T8" fmla="*/ 43 w 86"/>
                  <a:gd name="T9" fmla="*/ 0 h 83"/>
                  <a:gd name="T10" fmla="*/ 7 w 86"/>
                  <a:gd name="T11" fmla="*/ 41 h 83"/>
                  <a:gd name="T12" fmla="*/ 43 w 86"/>
                  <a:gd name="T13" fmla="*/ 76 h 83"/>
                  <a:gd name="T14" fmla="*/ 79 w 86"/>
                  <a:gd name="T15" fmla="*/ 41 h 83"/>
                  <a:gd name="T16" fmla="*/ 43 w 86"/>
                  <a:gd name="T17" fmla="*/ 7 h 83"/>
                  <a:gd name="T18" fmla="*/ 7 w 86"/>
                  <a:gd name="T19"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3">
                    <a:moveTo>
                      <a:pt x="43" y="0"/>
                    </a:moveTo>
                    <a:cubicBezTo>
                      <a:pt x="67" y="0"/>
                      <a:pt x="86" y="19"/>
                      <a:pt x="86" y="41"/>
                    </a:cubicBezTo>
                    <a:cubicBezTo>
                      <a:pt x="86" y="64"/>
                      <a:pt x="67" y="83"/>
                      <a:pt x="43" y="83"/>
                    </a:cubicBezTo>
                    <a:cubicBezTo>
                      <a:pt x="19" y="83"/>
                      <a:pt x="0" y="64"/>
                      <a:pt x="0" y="41"/>
                    </a:cubicBezTo>
                    <a:cubicBezTo>
                      <a:pt x="0" y="19"/>
                      <a:pt x="19" y="0"/>
                      <a:pt x="43" y="0"/>
                    </a:cubicBezTo>
                    <a:moveTo>
                      <a:pt x="7" y="41"/>
                    </a:moveTo>
                    <a:cubicBezTo>
                      <a:pt x="7" y="60"/>
                      <a:pt x="23" y="76"/>
                      <a:pt x="43" y="76"/>
                    </a:cubicBezTo>
                    <a:cubicBezTo>
                      <a:pt x="63" y="76"/>
                      <a:pt x="79" y="60"/>
                      <a:pt x="79" y="41"/>
                    </a:cubicBezTo>
                    <a:cubicBezTo>
                      <a:pt x="79" y="22"/>
                      <a:pt x="63" y="7"/>
                      <a:pt x="43" y="7"/>
                    </a:cubicBezTo>
                    <a:cubicBezTo>
                      <a:pt x="23" y="7"/>
                      <a:pt x="7" y="22"/>
                      <a:pt x="7" y="41"/>
                    </a:cubicBezTo>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4" name="Freeform 153"/>
              <p:cNvSpPr>
                <a:spLocks/>
              </p:cNvSpPr>
              <p:nvPr/>
            </p:nvSpPr>
            <p:spPr bwMode="auto">
              <a:xfrm>
                <a:off x="4640263" y="4665663"/>
                <a:ext cx="36513" cy="112713"/>
              </a:xfrm>
              <a:custGeom>
                <a:avLst/>
                <a:gdLst>
                  <a:gd name="T0" fmla="*/ 0 w 12"/>
                  <a:gd name="T1" fmla="*/ 37 h 37"/>
                  <a:gd name="T2" fmla="*/ 0 w 12"/>
                  <a:gd name="T3" fmla="*/ 17 h 37"/>
                  <a:gd name="T4" fmla="*/ 10 w 12"/>
                  <a:gd name="T5" fmla="*/ 0 h 37"/>
                  <a:gd name="T6" fmla="*/ 12 w 12"/>
                  <a:gd name="T7" fmla="*/ 11 h 37"/>
                  <a:gd name="T8" fmla="*/ 0 w 12"/>
                  <a:gd name="T9" fmla="*/ 37 h 37"/>
                </a:gdLst>
                <a:ahLst/>
                <a:cxnLst>
                  <a:cxn ang="0">
                    <a:pos x="T0" y="T1"/>
                  </a:cxn>
                  <a:cxn ang="0">
                    <a:pos x="T2" y="T3"/>
                  </a:cxn>
                  <a:cxn ang="0">
                    <a:pos x="T4" y="T5"/>
                  </a:cxn>
                  <a:cxn ang="0">
                    <a:pos x="T6" y="T7"/>
                  </a:cxn>
                  <a:cxn ang="0">
                    <a:pos x="T8" y="T9"/>
                  </a:cxn>
                </a:cxnLst>
                <a:rect l="0" t="0" r="r" b="b"/>
                <a:pathLst>
                  <a:path w="12" h="37">
                    <a:moveTo>
                      <a:pt x="0" y="37"/>
                    </a:moveTo>
                    <a:cubicBezTo>
                      <a:pt x="0" y="17"/>
                      <a:pt x="0" y="17"/>
                      <a:pt x="0" y="17"/>
                    </a:cubicBezTo>
                    <a:cubicBezTo>
                      <a:pt x="0" y="10"/>
                      <a:pt x="4" y="3"/>
                      <a:pt x="10" y="0"/>
                    </a:cubicBezTo>
                    <a:cubicBezTo>
                      <a:pt x="11" y="3"/>
                      <a:pt x="12" y="7"/>
                      <a:pt x="12" y="11"/>
                    </a:cubicBezTo>
                    <a:cubicBezTo>
                      <a:pt x="12" y="21"/>
                      <a:pt x="7" y="31"/>
                      <a:pt x="0" y="37"/>
                    </a:cubicBezTo>
                    <a:close/>
                  </a:path>
                </a:pathLst>
              </a:custGeom>
              <a:solidFill>
                <a:srgbClr val="977F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sp>
            <p:nvSpPr>
              <p:cNvPr id="155" name="Rectangle 154"/>
              <p:cNvSpPr>
                <a:spLocks noChangeArrowheads="1"/>
              </p:cNvSpPr>
              <p:nvPr/>
            </p:nvSpPr>
            <p:spPr bwMode="auto">
              <a:xfrm>
                <a:off x="4624388" y="4714875"/>
                <a:ext cx="36513" cy="38100"/>
              </a:xfrm>
              <a:prstGeom prst="rect">
                <a:avLst/>
              </a:prstGeom>
              <a:solidFill>
                <a:srgbClr val="0078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p:txBody>
          </p:sp>
        </p:grpSp>
      </p:grpSp>
    </p:spTree>
    <p:extLst>
      <p:ext uri="{BB962C8B-B14F-4D97-AF65-F5344CB8AC3E}">
        <p14:creationId xmlns:p14="http://schemas.microsoft.com/office/powerpoint/2010/main" val="272219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Adding images</a:t>
            </a:r>
          </a:p>
        </p:txBody>
      </p:sp>
      <p:sp>
        <p:nvSpPr>
          <p:cNvPr id="3" name="Text Placeholder 2"/>
          <p:cNvSpPr>
            <a:spLocks noGrp="1"/>
          </p:cNvSpPr>
          <p:nvPr>
            <p:ph type="body" sz="quarter" idx="10"/>
          </p:nvPr>
        </p:nvSpPr>
        <p:spPr>
          <a:xfrm>
            <a:off x="427037" y="1439862"/>
            <a:ext cx="5257799" cy="3767185"/>
          </a:xfrm>
        </p:spPr>
        <p:txBody>
          <a:bodyPr/>
          <a:lstStyle/>
          <a:p>
            <a:pPr marL="457200" indent="-457200">
              <a:spcAft>
                <a:spcPts val="1200"/>
              </a:spcAft>
              <a:buFont typeface="Arial" panose="020B0604020202020204" pitchFamily="34" charset="0"/>
              <a:buChar char="•"/>
            </a:pPr>
            <a:r>
              <a:rPr lang="en-US" sz="2800" dirty="0"/>
              <a:t>Add your custom Virtual Machine images to Azure Stack Hub</a:t>
            </a:r>
          </a:p>
          <a:p>
            <a:pPr marL="457200" indent="-457200">
              <a:spcAft>
                <a:spcPts val="1200"/>
              </a:spcAft>
              <a:buFont typeface="Arial" panose="020B0604020202020204" pitchFamily="34" charset="0"/>
              <a:buChar char="•"/>
            </a:pPr>
            <a:r>
              <a:rPr lang="en-US" sz="2800" dirty="0"/>
              <a:t>Images can show up in the tenant Marketplace </a:t>
            </a:r>
          </a:p>
          <a:p>
            <a:pPr marL="457200" indent="-457200">
              <a:spcAft>
                <a:spcPts val="1200"/>
              </a:spcAft>
              <a:buFont typeface="Arial" panose="020B0604020202020204" pitchFamily="34" charset="0"/>
              <a:buChar char="•"/>
            </a:pPr>
            <a:r>
              <a:rPr lang="en-US" sz="2800" dirty="0"/>
              <a:t>From Marketplace, customers can easily provision VMs based off these images</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65837" y="601662"/>
            <a:ext cx="5912470" cy="5715000"/>
          </a:xfrm>
          <a:prstGeom prst="rect">
            <a:avLst/>
          </a:prstGeom>
        </p:spPr>
      </p:pic>
    </p:spTree>
    <p:extLst>
      <p:ext uri="{BB962C8B-B14F-4D97-AF65-F5344CB8AC3E}">
        <p14:creationId xmlns:p14="http://schemas.microsoft.com/office/powerpoint/2010/main" val="273212920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
            <a:ext cx="12436475" cy="6994524"/>
          </a:xfrm>
          <a:prstGeom prst="rect">
            <a:avLst/>
          </a:prstGeom>
        </p:spPr>
      </p:pic>
      <p:sp>
        <p:nvSpPr>
          <p:cNvPr id="14" name="Rectangle 13"/>
          <p:cNvSpPr/>
          <p:nvPr/>
        </p:nvSpPr>
        <p:spPr bwMode="auto">
          <a:xfrm>
            <a:off x="-1" y="2"/>
            <a:ext cx="12436476" cy="6994524"/>
          </a:xfrm>
          <a:prstGeom prst="rect">
            <a:avLst/>
          </a:prstGeom>
          <a:solidFill>
            <a:srgbClr val="353535">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2"/>
          <p:cNvSpPr txBox="1">
            <a:spLocks/>
          </p:cNvSpPr>
          <p:nvPr/>
        </p:nvSpPr>
        <p:spPr>
          <a:xfrm>
            <a:off x="874142" y="5375275"/>
            <a:ext cx="4876800" cy="838200"/>
          </a:xfrm>
          <a:prstGeom prst="rect">
            <a:avLst/>
          </a:prstGeom>
          <a:noFill/>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800" dirty="0">
                <a:solidFill>
                  <a:srgbClr val="FFFFFF"/>
                </a:solidFill>
              </a:rPr>
              <a:t>Getting started…</a:t>
            </a:r>
          </a:p>
        </p:txBody>
      </p:sp>
      <p:sp>
        <p:nvSpPr>
          <p:cNvPr id="19"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Marketplace solution types</a:t>
            </a:r>
          </a:p>
        </p:txBody>
      </p:sp>
      <p:grpSp>
        <p:nvGrpSpPr>
          <p:cNvPr id="5" name="Group 4">
            <a:extLst>
              <a:ext uri="{FF2B5EF4-FFF2-40B4-BE49-F238E27FC236}">
                <a16:creationId xmlns:a16="http://schemas.microsoft.com/office/drawing/2014/main" id="{29D8507F-54DE-4698-BBEE-25C747ECFFA7}"/>
              </a:ext>
            </a:extLst>
          </p:cNvPr>
          <p:cNvGrpSpPr/>
          <p:nvPr/>
        </p:nvGrpSpPr>
        <p:grpSpPr>
          <a:xfrm>
            <a:off x="4846637" y="1744662"/>
            <a:ext cx="2270635" cy="2743201"/>
            <a:chOff x="4846637" y="1744662"/>
            <a:chExt cx="2270635" cy="2743201"/>
          </a:xfrm>
        </p:grpSpPr>
        <p:sp>
          <p:nvSpPr>
            <p:cNvPr id="27" name="Rectangle 26">
              <a:extLst>
                <a:ext uri="{FF2B5EF4-FFF2-40B4-BE49-F238E27FC236}">
                  <a16:creationId xmlns:a16="http://schemas.microsoft.com/office/drawing/2014/main" id="{CBA742E0-53E8-4258-8398-4F51CF658AF7}"/>
                </a:ext>
              </a:extLst>
            </p:cNvPr>
            <p:cNvSpPr/>
            <p:nvPr/>
          </p:nvSpPr>
          <p:spPr bwMode="auto">
            <a:xfrm>
              <a:off x="5006406" y="1744662"/>
              <a:ext cx="1981200" cy="2743201"/>
            </a:xfrm>
            <a:prstGeom prst="rect">
              <a:avLst/>
            </a:prstGeom>
            <a:solidFill>
              <a:schemeClr val="accent2">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800" i="0" u="none" strike="noStrike" kern="1200" cap="none" spc="0" normalizeH="0" baseline="0" noProof="0" dirty="0">
                  <a:ln>
                    <a:noFill/>
                  </a:ln>
                  <a:solidFill>
                    <a:srgbClr val="FFFFFF"/>
                  </a:solidFill>
                  <a:effectLst/>
                  <a:uLnTx/>
                  <a:uFillTx/>
                  <a:latin typeface="+mj-lt"/>
                  <a:ea typeface="+mn-ea"/>
                  <a:cs typeface="+mn-cs"/>
                </a:rPr>
                <a:t>Extensions</a:t>
              </a:r>
            </a:p>
          </p:txBody>
        </p:sp>
        <p:sp>
          <p:nvSpPr>
            <p:cNvPr id="31" name="Rectangle 30">
              <a:extLst>
                <a:ext uri="{FF2B5EF4-FFF2-40B4-BE49-F238E27FC236}">
                  <a16:creationId xmlns:a16="http://schemas.microsoft.com/office/drawing/2014/main" id="{703F196A-7C2A-4F06-AEC5-A3D306241BD0}"/>
                </a:ext>
              </a:extLst>
            </p:cNvPr>
            <p:cNvSpPr/>
            <p:nvPr/>
          </p:nvSpPr>
          <p:spPr>
            <a:xfrm>
              <a:off x="4846637" y="3447847"/>
              <a:ext cx="2270635" cy="646331"/>
            </a:xfrm>
            <a:prstGeom prst="rect">
              <a:avLst/>
            </a:prstGeom>
          </p:spPr>
          <p:txBody>
            <a:bodyPr wrap="square">
              <a:spAutoFit/>
            </a:bodyPr>
            <a:lstStyle/>
            <a:p>
              <a:pPr algn="ctr"/>
              <a:r>
                <a:rPr lang="en-US" i="1" dirty="0">
                  <a:solidFill>
                    <a:schemeClr val="bg1"/>
                  </a:solidFill>
                </a:rPr>
                <a:t>Vendor VM extensions </a:t>
              </a:r>
            </a:p>
          </p:txBody>
        </p:sp>
      </p:grpSp>
    </p:spTree>
    <p:extLst>
      <p:ext uri="{BB962C8B-B14F-4D97-AF65-F5344CB8AC3E}">
        <p14:creationId xmlns:p14="http://schemas.microsoft.com/office/powerpoint/2010/main" val="3653047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Extensions</a:t>
            </a:r>
          </a:p>
        </p:txBody>
      </p:sp>
      <p:sp>
        <p:nvSpPr>
          <p:cNvPr id="3" name="Text Placeholder 2"/>
          <p:cNvSpPr>
            <a:spLocks noGrp="1"/>
          </p:cNvSpPr>
          <p:nvPr>
            <p:ph type="body" sz="quarter" idx="10"/>
          </p:nvPr>
        </p:nvSpPr>
        <p:spPr>
          <a:xfrm>
            <a:off x="274702" y="1211287"/>
            <a:ext cx="10667935" cy="4632037"/>
          </a:xfrm>
        </p:spPr>
        <p:txBody>
          <a:bodyPr/>
          <a:lstStyle/>
          <a:p>
            <a:pPr marL="0" indent="0">
              <a:spcAft>
                <a:spcPts val="600"/>
              </a:spcAft>
              <a:buNone/>
            </a:pPr>
            <a:r>
              <a:rPr lang="en-US" sz="2800" dirty="0">
                <a:solidFill>
                  <a:srgbClr val="0078D7"/>
                </a:solidFill>
              </a:rPr>
              <a:t>Azure VM extensions apply post-deployment configuration and automation tasks to VM images</a:t>
            </a:r>
          </a:p>
          <a:p>
            <a:pPr>
              <a:spcBef>
                <a:spcPts val="0"/>
              </a:spcBef>
              <a:spcAft>
                <a:spcPts val="600"/>
              </a:spcAft>
              <a:buSzPct val="70000"/>
              <a:buFont typeface="Arial" panose="020B0604020202020204" pitchFamily="34" charset="0"/>
              <a:buChar char="•"/>
            </a:pPr>
            <a:r>
              <a:rPr lang="en-US" sz="1800" dirty="0">
                <a:solidFill>
                  <a:srgbClr val="505050"/>
                </a:solidFill>
                <a:latin typeface="+mj-lt"/>
              </a:rPr>
              <a:t>Post-install software installation</a:t>
            </a:r>
          </a:p>
          <a:p>
            <a:pPr>
              <a:spcAft>
                <a:spcPts val="600"/>
              </a:spcAft>
              <a:buSzPct val="70000"/>
              <a:buFont typeface="Arial" panose="020B0604020202020204" pitchFamily="34" charset="0"/>
              <a:buChar char="•"/>
            </a:pPr>
            <a:r>
              <a:rPr lang="en-US" sz="1800" dirty="0">
                <a:solidFill>
                  <a:srgbClr val="505050"/>
                </a:solidFill>
                <a:latin typeface="+mj-lt"/>
              </a:rPr>
              <a:t>Anti-virus protection</a:t>
            </a:r>
          </a:p>
          <a:p>
            <a:pPr>
              <a:spcAft>
                <a:spcPts val="600"/>
              </a:spcAft>
              <a:buSzPct val="70000"/>
              <a:buFont typeface="Arial" panose="020B0604020202020204" pitchFamily="34" charset="0"/>
              <a:buChar char="•"/>
            </a:pPr>
            <a:r>
              <a:rPr lang="en-US" sz="1800" dirty="0">
                <a:solidFill>
                  <a:srgbClr val="505050"/>
                </a:solidFill>
                <a:latin typeface="+mj-lt"/>
              </a:rPr>
              <a:t>Docker configuration</a:t>
            </a:r>
          </a:p>
          <a:p>
            <a:pPr marL="0" indent="0">
              <a:spcAft>
                <a:spcPts val="1200"/>
              </a:spcAft>
              <a:buNone/>
            </a:pPr>
            <a:r>
              <a:rPr lang="en-US" sz="2800" dirty="0">
                <a:solidFill>
                  <a:srgbClr val="0078D7"/>
                </a:solidFill>
              </a:rPr>
              <a:t>Can be run by using the Azure CLI, PowerShell, Azure Resource Manager templates, and the Azure portal</a:t>
            </a:r>
          </a:p>
          <a:p>
            <a:pPr marL="0" indent="0">
              <a:spcAft>
                <a:spcPts val="1200"/>
              </a:spcAft>
              <a:buNone/>
            </a:pPr>
            <a:r>
              <a:rPr lang="en-US" sz="2800" dirty="0">
                <a:solidFill>
                  <a:srgbClr val="0078D7"/>
                </a:solidFill>
              </a:rPr>
              <a:t>Can be bundled with a new Virtual Machine deployment or run against any existing system</a:t>
            </a:r>
          </a:p>
          <a:p>
            <a:pPr marL="0" indent="0">
              <a:spcAft>
                <a:spcPts val="1200"/>
              </a:spcAft>
              <a:buNone/>
            </a:pPr>
            <a:r>
              <a:rPr lang="en-US" sz="2800" dirty="0">
                <a:solidFill>
                  <a:srgbClr val="0078D7"/>
                </a:solidFill>
              </a:rPr>
              <a:t>In Azure Stack Hub, these are treated no differently than images</a:t>
            </a:r>
          </a:p>
        </p:txBody>
      </p:sp>
    </p:spTree>
    <p:extLst>
      <p:ext uri="{BB962C8B-B14F-4D97-AF65-F5344CB8AC3E}">
        <p14:creationId xmlns:p14="http://schemas.microsoft.com/office/powerpoint/2010/main" val="332757482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
            <a:ext cx="12436475" cy="6994524"/>
          </a:xfrm>
          <a:prstGeom prst="rect">
            <a:avLst/>
          </a:prstGeom>
        </p:spPr>
      </p:pic>
      <p:sp>
        <p:nvSpPr>
          <p:cNvPr id="14" name="Rectangle 13"/>
          <p:cNvSpPr/>
          <p:nvPr/>
        </p:nvSpPr>
        <p:spPr bwMode="auto">
          <a:xfrm>
            <a:off x="-1" y="2"/>
            <a:ext cx="12436476" cy="6994524"/>
          </a:xfrm>
          <a:prstGeom prst="rect">
            <a:avLst/>
          </a:prstGeom>
          <a:solidFill>
            <a:srgbClr val="353535">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2"/>
          <p:cNvSpPr txBox="1">
            <a:spLocks/>
          </p:cNvSpPr>
          <p:nvPr/>
        </p:nvSpPr>
        <p:spPr>
          <a:xfrm>
            <a:off x="874142" y="5375275"/>
            <a:ext cx="4876800" cy="838200"/>
          </a:xfrm>
          <a:prstGeom prst="rect">
            <a:avLst/>
          </a:prstGeom>
          <a:noFill/>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800" dirty="0">
                <a:solidFill>
                  <a:srgbClr val="FFFFFF"/>
                </a:solidFill>
              </a:rPr>
              <a:t>Getting started…</a:t>
            </a:r>
          </a:p>
        </p:txBody>
      </p:sp>
      <p:sp>
        <p:nvSpPr>
          <p:cNvPr id="19"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Marketplace solution types</a:t>
            </a:r>
          </a:p>
        </p:txBody>
      </p:sp>
      <p:grpSp>
        <p:nvGrpSpPr>
          <p:cNvPr id="16" name="Group 15">
            <a:extLst>
              <a:ext uri="{FF2B5EF4-FFF2-40B4-BE49-F238E27FC236}">
                <a16:creationId xmlns:a16="http://schemas.microsoft.com/office/drawing/2014/main" id="{FBFE35DA-8EAB-4647-84E4-1EBDCF1B2FC3}"/>
              </a:ext>
            </a:extLst>
          </p:cNvPr>
          <p:cNvGrpSpPr/>
          <p:nvPr/>
        </p:nvGrpSpPr>
        <p:grpSpPr>
          <a:xfrm>
            <a:off x="7208838" y="1744662"/>
            <a:ext cx="2285999" cy="2743201"/>
            <a:chOff x="8420670" y="1744662"/>
            <a:chExt cx="2285999" cy="2743201"/>
          </a:xfrm>
        </p:grpSpPr>
        <p:sp>
          <p:nvSpPr>
            <p:cNvPr id="17" name="Rectangle 16">
              <a:extLst>
                <a:ext uri="{FF2B5EF4-FFF2-40B4-BE49-F238E27FC236}">
                  <a16:creationId xmlns:a16="http://schemas.microsoft.com/office/drawing/2014/main" id="{2F8818E3-E1CA-4AFD-A5B6-1F1A57401C64}"/>
                </a:ext>
              </a:extLst>
            </p:cNvPr>
            <p:cNvSpPr/>
            <p:nvPr/>
          </p:nvSpPr>
          <p:spPr bwMode="auto">
            <a:xfrm>
              <a:off x="8580437" y="1744662"/>
              <a:ext cx="1981200" cy="2743201"/>
            </a:xfrm>
            <a:prstGeom prst="rect">
              <a:avLst/>
            </a:prstGeom>
            <a:solidFill>
              <a:srgbClr val="7030A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lang="en-US" sz="2800" noProof="0" dirty="0">
                  <a:solidFill>
                    <a:srgbClr val="FFFFFF"/>
                  </a:solidFill>
                  <a:latin typeface="+mj-lt"/>
                </a:rPr>
                <a:t>Resource Providers</a:t>
              </a:r>
              <a:endParaRPr kumimoji="0" lang="en-US" sz="2800" i="0" u="none" strike="noStrike" kern="1200" cap="none" spc="0" normalizeH="0" baseline="0" noProof="0" dirty="0">
                <a:ln>
                  <a:noFill/>
                </a:ln>
                <a:solidFill>
                  <a:srgbClr val="FFFFFF"/>
                </a:solidFill>
                <a:effectLst/>
                <a:uLnTx/>
                <a:uFillTx/>
                <a:latin typeface="+mj-lt"/>
              </a:endParaRPr>
            </a:p>
          </p:txBody>
        </p:sp>
        <p:sp>
          <p:nvSpPr>
            <p:cNvPr id="18" name="Rectangle 17">
              <a:extLst>
                <a:ext uri="{FF2B5EF4-FFF2-40B4-BE49-F238E27FC236}">
                  <a16:creationId xmlns:a16="http://schemas.microsoft.com/office/drawing/2014/main" id="{58A0AD18-C52E-41E3-BC05-88D2FA73BFBF}"/>
                </a:ext>
              </a:extLst>
            </p:cNvPr>
            <p:cNvSpPr/>
            <p:nvPr/>
          </p:nvSpPr>
          <p:spPr>
            <a:xfrm>
              <a:off x="8420670" y="3445056"/>
              <a:ext cx="2285999" cy="646331"/>
            </a:xfrm>
            <a:prstGeom prst="rect">
              <a:avLst/>
            </a:prstGeom>
          </p:spPr>
          <p:txBody>
            <a:bodyPr wrap="square">
              <a:spAutoFit/>
            </a:bodyPr>
            <a:lstStyle/>
            <a:p>
              <a:pPr algn="ctr"/>
              <a:r>
                <a:rPr lang="en-US" i="1" dirty="0">
                  <a:solidFill>
                    <a:schemeClr val="bg1"/>
                  </a:solidFill>
                </a:rPr>
                <a:t>Azure Stack PaaS Offerings</a:t>
              </a:r>
            </a:p>
          </p:txBody>
        </p:sp>
      </p:grpSp>
    </p:spTree>
    <p:extLst>
      <p:ext uri="{BB962C8B-B14F-4D97-AF65-F5344CB8AC3E}">
        <p14:creationId xmlns:p14="http://schemas.microsoft.com/office/powerpoint/2010/main" val="3478080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Resource Providers (RP)</a:t>
            </a:r>
          </a:p>
        </p:txBody>
      </p:sp>
      <p:sp>
        <p:nvSpPr>
          <p:cNvPr id="3" name="Text Placeholder 2"/>
          <p:cNvSpPr>
            <a:spLocks noGrp="1"/>
          </p:cNvSpPr>
          <p:nvPr>
            <p:ph type="body" sz="quarter" idx="10"/>
          </p:nvPr>
        </p:nvSpPr>
        <p:spPr>
          <a:xfrm>
            <a:off x="274702" y="1211287"/>
            <a:ext cx="10667935" cy="5416868"/>
          </a:xfrm>
        </p:spPr>
        <p:txBody>
          <a:bodyPr/>
          <a:lstStyle/>
          <a:p>
            <a:pPr marL="0" indent="0">
              <a:spcAft>
                <a:spcPts val="600"/>
              </a:spcAft>
              <a:buNone/>
            </a:pPr>
            <a:r>
              <a:rPr lang="en-US" sz="2800" dirty="0">
                <a:solidFill>
                  <a:srgbClr val="0078D7"/>
                </a:solidFill>
              </a:rPr>
              <a:t>Newer PaaS offerings utilizing this model</a:t>
            </a:r>
          </a:p>
          <a:p>
            <a:pPr>
              <a:spcBef>
                <a:spcPts val="0"/>
              </a:spcBef>
              <a:spcAft>
                <a:spcPts val="600"/>
              </a:spcAft>
              <a:buSzPct val="70000"/>
              <a:buFont typeface="Arial" panose="020B0604020202020204" pitchFamily="34" charset="0"/>
              <a:buChar char="•"/>
            </a:pPr>
            <a:r>
              <a:rPr lang="en-US" sz="1800" dirty="0">
                <a:solidFill>
                  <a:srgbClr val="505050"/>
                </a:solidFill>
                <a:latin typeface="+mj-lt"/>
              </a:rPr>
              <a:t>Consistent method for deployment versus each one unique</a:t>
            </a:r>
          </a:p>
          <a:p>
            <a:pPr>
              <a:spcBef>
                <a:spcPts val="0"/>
              </a:spcBef>
              <a:spcAft>
                <a:spcPts val="600"/>
              </a:spcAft>
              <a:buSzPct val="70000"/>
              <a:buFont typeface="Arial" panose="020B0604020202020204" pitchFamily="34" charset="0"/>
              <a:buChar char="•"/>
            </a:pPr>
            <a:r>
              <a:rPr lang="en-US" sz="1800" dirty="0">
                <a:solidFill>
                  <a:srgbClr val="505050"/>
                </a:solidFill>
              </a:rPr>
              <a:t>Less Configuration to get it started</a:t>
            </a:r>
          </a:p>
          <a:p>
            <a:pPr>
              <a:spcBef>
                <a:spcPts val="0"/>
              </a:spcBef>
              <a:spcAft>
                <a:spcPts val="600"/>
              </a:spcAft>
              <a:buSzPct val="70000"/>
              <a:buFont typeface="Arial" panose="020B0604020202020204" pitchFamily="34" charset="0"/>
              <a:buChar char="•"/>
            </a:pPr>
            <a:r>
              <a:rPr lang="en-US" sz="1800" dirty="0">
                <a:solidFill>
                  <a:srgbClr val="505050"/>
                </a:solidFill>
                <a:latin typeface="+mj-lt"/>
              </a:rPr>
              <a:t>Making this method consistent with the other solution types</a:t>
            </a:r>
          </a:p>
          <a:p>
            <a:pPr marL="0" indent="0">
              <a:spcAft>
                <a:spcPts val="1200"/>
              </a:spcAft>
              <a:buNone/>
            </a:pPr>
            <a:r>
              <a:rPr lang="en-US" sz="2800" dirty="0">
                <a:solidFill>
                  <a:srgbClr val="0078D7"/>
                </a:solidFill>
              </a:rPr>
              <a:t>Prerequisites</a:t>
            </a:r>
          </a:p>
          <a:p>
            <a:pPr>
              <a:spcBef>
                <a:spcPts val="0"/>
              </a:spcBef>
              <a:spcAft>
                <a:spcPts val="600"/>
              </a:spcAft>
              <a:buSzPct val="70000"/>
              <a:buFont typeface="Arial" panose="020B0604020202020204" pitchFamily="34" charset="0"/>
              <a:buChar char="•"/>
            </a:pPr>
            <a:r>
              <a:rPr lang="en-US" sz="1800" dirty="0">
                <a:solidFill>
                  <a:srgbClr val="505050"/>
                </a:solidFill>
              </a:rPr>
              <a:t>Install latest version of </a:t>
            </a:r>
            <a:r>
              <a:rPr lang="en-US" sz="1800" dirty="0">
                <a:solidFill>
                  <a:srgbClr val="505050"/>
                </a:solidFill>
                <a:hlinkClick r:id="rId3"/>
              </a:rPr>
              <a:t>Azure Stack Tools</a:t>
            </a:r>
            <a:endParaRPr lang="en-US" sz="1800" dirty="0">
              <a:solidFill>
                <a:srgbClr val="505050"/>
              </a:solidFill>
            </a:endParaRPr>
          </a:p>
          <a:p>
            <a:pPr>
              <a:spcBef>
                <a:spcPts val="0"/>
              </a:spcBef>
              <a:spcAft>
                <a:spcPts val="600"/>
              </a:spcAft>
              <a:buSzPct val="70000"/>
              <a:buFont typeface="Arial" panose="020B0604020202020204" pitchFamily="34" charset="0"/>
              <a:buChar char="•"/>
            </a:pPr>
            <a:r>
              <a:rPr lang="en-US" sz="1800" dirty="0">
                <a:solidFill>
                  <a:srgbClr val="505050"/>
                </a:solidFill>
              </a:rPr>
              <a:t>Marketplace Syndication done</a:t>
            </a:r>
          </a:p>
          <a:p>
            <a:pPr>
              <a:spcBef>
                <a:spcPts val="0"/>
              </a:spcBef>
              <a:spcAft>
                <a:spcPts val="600"/>
              </a:spcAft>
              <a:buSzPct val="70000"/>
              <a:buFont typeface="Arial" panose="020B0604020202020204" pitchFamily="34" charset="0"/>
              <a:buChar char="•"/>
            </a:pPr>
            <a:r>
              <a:rPr lang="en-US" sz="1800" dirty="0">
                <a:solidFill>
                  <a:srgbClr val="505050"/>
                </a:solidFill>
              </a:rPr>
              <a:t>Download Resource Provider and dependent packages as required by the RP</a:t>
            </a:r>
          </a:p>
          <a:p>
            <a:pPr>
              <a:spcBef>
                <a:spcPts val="0"/>
              </a:spcBef>
              <a:spcAft>
                <a:spcPts val="600"/>
              </a:spcAft>
              <a:buSzPct val="70000"/>
              <a:buFont typeface="Arial" panose="020B0604020202020204" pitchFamily="34" charset="0"/>
              <a:buChar char="•"/>
            </a:pPr>
            <a:r>
              <a:rPr lang="en-US" sz="1800" dirty="0">
                <a:solidFill>
                  <a:srgbClr val="505050"/>
                </a:solidFill>
                <a:hlinkClick r:id="rId4"/>
              </a:rPr>
              <a:t>Update Azure AD Home directory</a:t>
            </a:r>
            <a:r>
              <a:rPr lang="en-US" sz="1800" dirty="0">
                <a:solidFill>
                  <a:srgbClr val="505050"/>
                </a:solidFill>
              </a:rPr>
              <a:t>. New application required to be registered</a:t>
            </a:r>
          </a:p>
          <a:p>
            <a:pPr>
              <a:spcBef>
                <a:spcPts val="0"/>
              </a:spcBef>
              <a:spcAft>
                <a:spcPts val="600"/>
              </a:spcAft>
              <a:buSzPct val="70000"/>
              <a:buFont typeface="Arial" panose="020B0604020202020204" pitchFamily="34" charset="0"/>
              <a:buChar char="•"/>
            </a:pPr>
            <a:r>
              <a:rPr lang="en-US" sz="1800" dirty="0">
                <a:solidFill>
                  <a:srgbClr val="505050"/>
                </a:solidFill>
              </a:rPr>
              <a:t>These need to be done only once, for all RPs</a:t>
            </a:r>
          </a:p>
          <a:p>
            <a:pPr marL="0" indent="0">
              <a:spcAft>
                <a:spcPts val="1200"/>
              </a:spcAft>
              <a:buNone/>
            </a:pPr>
            <a:r>
              <a:rPr lang="en-US" sz="2800" dirty="0">
                <a:solidFill>
                  <a:srgbClr val="0078D7"/>
                </a:solidFill>
              </a:rPr>
              <a:t>Current RPs utilizing the Marketplace Deployment</a:t>
            </a:r>
          </a:p>
          <a:p>
            <a:pPr>
              <a:spcBef>
                <a:spcPts val="0"/>
              </a:spcBef>
              <a:spcAft>
                <a:spcPts val="600"/>
              </a:spcAft>
              <a:buSzPct val="70000"/>
              <a:buFont typeface="Arial" panose="020B0604020202020204" pitchFamily="34" charset="0"/>
              <a:buChar char="•"/>
            </a:pPr>
            <a:r>
              <a:rPr lang="en-US" sz="1800" dirty="0">
                <a:solidFill>
                  <a:srgbClr val="505050"/>
                </a:solidFill>
              </a:rPr>
              <a:t>Event Hubs</a:t>
            </a:r>
          </a:p>
          <a:p>
            <a:pPr>
              <a:spcBef>
                <a:spcPts val="0"/>
              </a:spcBef>
              <a:spcAft>
                <a:spcPts val="600"/>
              </a:spcAft>
              <a:buSzPct val="70000"/>
              <a:buFont typeface="Arial" panose="020B0604020202020204" pitchFamily="34" charset="0"/>
              <a:buChar char="•"/>
            </a:pPr>
            <a:r>
              <a:rPr lang="en-US" sz="1800" dirty="0">
                <a:solidFill>
                  <a:srgbClr val="505050"/>
                </a:solidFill>
              </a:rPr>
              <a:t>IoT Hub</a:t>
            </a:r>
          </a:p>
          <a:p>
            <a:pPr>
              <a:spcBef>
                <a:spcPts val="0"/>
              </a:spcBef>
              <a:spcAft>
                <a:spcPts val="600"/>
              </a:spcAft>
              <a:buSzPct val="70000"/>
              <a:buFont typeface="Arial" panose="020B0604020202020204" pitchFamily="34" charset="0"/>
              <a:buChar char="•"/>
            </a:pPr>
            <a:endParaRPr lang="en-US" sz="1800" dirty="0">
              <a:solidFill>
                <a:srgbClr val="505050"/>
              </a:solidFill>
            </a:endParaRPr>
          </a:p>
        </p:txBody>
      </p:sp>
    </p:spTree>
    <p:extLst>
      <p:ext uri="{BB962C8B-B14F-4D97-AF65-F5344CB8AC3E}">
        <p14:creationId xmlns:p14="http://schemas.microsoft.com/office/powerpoint/2010/main" val="182928401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
            <a:ext cx="12436475" cy="6994524"/>
          </a:xfrm>
          <a:prstGeom prst="rect">
            <a:avLst/>
          </a:prstGeom>
        </p:spPr>
      </p:pic>
      <p:sp>
        <p:nvSpPr>
          <p:cNvPr id="14" name="Rectangle 13"/>
          <p:cNvSpPr/>
          <p:nvPr/>
        </p:nvSpPr>
        <p:spPr bwMode="auto">
          <a:xfrm>
            <a:off x="-1" y="2"/>
            <a:ext cx="12436476" cy="6994524"/>
          </a:xfrm>
          <a:prstGeom prst="rect">
            <a:avLst/>
          </a:prstGeom>
          <a:solidFill>
            <a:srgbClr val="353535">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2"/>
          <p:cNvSpPr txBox="1">
            <a:spLocks/>
          </p:cNvSpPr>
          <p:nvPr/>
        </p:nvSpPr>
        <p:spPr>
          <a:xfrm>
            <a:off x="874142" y="5375275"/>
            <a:ext cx="4876800" cy="838200"/>
          </a:xfrm>
          <a:prstGeom prst="rect">
            <a:avLst/>
          </a:prstGeom>
          <a:noFill/>
        </p:spPr>
        <p:txBody>
          <a:bodyPr anchor="ct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2800" dirty="0">
                <a:solidFill>
                  <a:srgbClr val="FFFFFF"/>
                </a:solidFill>
              </a:rPr>
              <a:t>Getting started…</a:t>
            </a:r>
          </a:p>
        </p:txBody>
      </p:sp>
      <p:sp>
        <p:nvSpPr>
          <p:cNvPr id="19"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Marketplace solution types</a:t>
            </a:r>
          </a:p>
        </p:txBody>
      </p:sp>
      <p:grpSp>
        <p:nvGrpSpPr>
          <p:cNvPr id="3" name="Group 2">
            <a:extLst>
              <a:ext uri="{FF2B5EF4-FFF2-40B4-BE49-F238E27FC236}">
                <a16:creationId xmlns:a16="http://schemas.microsoft.com/office/drawing/2014/main" id="{854279B1-F1DA-4300-BD72-85D1105A1869}"/>
              </a:ext>
            </a:extLst>
          </p:cNvPr>
          <p:cNvGrpSpPr/>
          <p:nvPr/>
        </p:nvGrpSpPr>
        <p:grpSpPr>
          <a:xfrm>
            <a:off x="9571038" y="1744662"/>
            <a:ext cx="2285999" cy="2743201"/>
            <a:chOff x="8573070" y="1744662"/>
            <a:chExt cx="2285999" cy="2743201"/>
          </a:xfrm>
        </p:grpSpPr>
        <p:sp>
          <p:nvSpPr>
            <p:cNvPr id="28" name="Rectangle 27">
              <a:extLst>
                <a:ext uri="{FF2B5EF4-FFF2-40B4-BE49-F238E27FC236}">
                  <a16:creationId xmlns:a16="http://schemas.microsoft.com/office/drawing/2014/main" id="{3C72506A-56CF-4D2A-940F-DE27E1C5EDD8}"/>
                </a:ext>
              </a:extLst>
            </p:cNvPr>
            <p:cNvSpPr/>
            <p:nvPr/>
          </p:nvSpPr>
          <p:spPr bwMode="auto">
            <a:xfrm>
              <a:off x="8732837" y="1744662"/>
              <a:ext cx="1981200" cy="2743201"/>
            </a:xfrm>
            <a:prstGeom prst="rect">
              <a:avLst/>
            </a:prstGeom>
            <a:solidFill>
              <a:srgbClr val="00188F"/>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lang="en-US" sz="2800" noProof="0" dirty="0">
                  <a:solidFill>
                    <a:srgbClr val="FFFFFF"/>
                  </a:solidFill>
                  <a:latin typeface="+mj-lt"/>
                </a:rPr>
                <a:t>Solutions</a:t>
              </a:r>
              <a:endParaRPr kumimoji="0" lang="en-US" sz="2800" i="0" u="none" strike="noStrike" kern="1200" cap="none" spc="0" normalizeH="0" baseline="0" noProof="0" dirty="0">
                <a:ln>
                  <a:noFill/>
                </a:ln>
                <a:solidFill>
                  <a:srgbClr val="FFFFFF"/>
                </a:solidFill>
                <a:effectLst/>
                <a:uLnTx/>
                <a:uFillTx/>
                <a:latin typeface="+mj-lt"/>
              </a:endParaRPr>
            </a:p>
          </p:txBody>
        </p:sp>
        <p:sp>
          <p:nvSpPr>
            <p:cNvPr id="32" name="Rectangle 31">
              <a:extLst>
                <a:ext uri="{FF2B5EF4-FFF2-40B4-BE49-F238E27FC236}">
                  <a16:creationId xmlns:a16="http://schemas.microsoft.com/office/drawing/2014/main" id="{E780B44E-5C04-451C-AC13-9247EE283861}"/>
                </a:ext>
              </a:extLst>
            </p:cNvPr>
            <p:cNvSpPr/>
            <p:nvPr/>
          </p:nvSpPr>
          <p:spPr>
            <a:xfrm>
              <a:off x="8573070" y="3445056"/>
              <a:ext cx="2285999" cy="646331"/>
            </a:xfrm>
            <a:prstGeom prst="rect">
              <a:avLst/>
            </a:prstGeom>
          </p:spPr>
          <p:txBody>
            <a:bodyPr wrap="square">
              <a:spAutoFit/>
            </a:bodyPr>
            <a:lstStyle/>
            <a:p>
              <a:pPr algn="ctr"/>
              <a:r>
                <a:rPr lang="en-US" i="1" dirty="0">
                  <a:solidFill>
                    <a:schemeClr val="bg1"/>
                  </a:solidFill>
                </a:rPr>
                <a:t>Vendor pre-built solutions</a:t>
              </a:r>
            </a:p>
          </p:txBody>
        </p:sp>
      </p:grpSp>
    </p:spTree>
    <p:extLst>
      <p:ext uri="{BB962C8B-B14F-4D97-AF65-F5344CB8AC3E}">
        <p14:creationId xmlns:p14="http://schemas.microsoft.com/office/powerpoint/2010/main" val="2287992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What are solutions?</a:t>
            </a:r>
          </a:p>
        </p:txBody>
      </p:sp>
      <p:sp>
        <p:nvSpPr>
          <p:cNvPr id="6" name="Rectangle 5"/>
          <p:cNvSpPr/>
          <p:nvPr/>
        </p:nvSpPr>
        <p:spPr bwMode="gray">
          <a:xfrm>
            <a:off x="579437" y="2363121"/>
            <a:ext cx="5483085" cy="3115342"/>
          </a:xfrm>
          <a:prstGeom prst="rect">
            <a:avLst/>
          </a:prstGeom>
          <a:noFill/>
          <a:ln w="10795" cap="flat" cmpd="sng" algn="ctr">
            <a:noFill/>
            <a:prstDash val="solid"/>
          </a:ln>
          <a:effectLst/>
        </p:spPr>
        <p:txBody>
          <a:bodyPr lIns="108789" tIns="141427" rIns="108789" bIns="54393" rtlCol="0" anchor="t" anchorCtr="0"/>
          <a:lstStyle/>
          <a:p>
            <a:pPr marL="336145" marR="0" lvl="0" indent="-336145" algn="l" defTabSz="658795" rtl="0" eaLnBrk="1" fontAlgn="auto" latinLnBrk="0" hangingPunct="1">
              <a:lnSpc>
                <a:spcPct val="100000"/>
              </a:lnSpc>
              <a:spcBef>
                <a:spcPts val="0"/>
              </a:spcBef>
              <a:spcAft>
                <a:spcPts val="1200"/>
              </a:spcAft>
              <a:buClr>
                <a:srgbClr val="000000">
                  <a:lumMod val="75000"/>
                  <a:lumOff val="25000"/>
                </a:srgbClr>
              </a:buClr>
              <a:buSzPct val="100000"/>
              <a:buFont typeface="Arial" panose="020B0604020202020204" pitchFamily="34" charset="0"/>
              <a:buChar char="•"/>
              <a:tabLst/>
              <a:defRPr/>
            </a:pPr>
            <a:r>
              <a:rPr lang="en-US" kern="0" dirty="0">
                <a:solidFill>
                  <a:srgbClr val="505050"/>
                </a:solidFill>
                <a:latin typeface="+mj-lt"/>
                <a:ea typeface="Segoe UI" panose="020B0502040204020203" pitchFamily="34" charset="0"/>
                <a:cs typeface="Segoe UI" panose="020B0502040204020203" pitchFamily="34" charset="0"/>
              </a:rPr>
              <a:t>Fit-and-finish solution providing a platform or service on OS images and </a:t>
            </a:r>
            <a:r>
              <a:rPr lang="en-US" b="1" kern="0" dirty="0">
                <a:solidFill>
                  <a:srgbClr val="505050"/>
                </a:solidFill>
                <a:latin typeface="+mj-lt"/>
                <a:ea typeface="Segoe UI" panose="020B0502040204020203" pitchFamily="34" charset="0"/>
                <a:cs typeface="Segoe UI" panose="020B0502040204020203" pitchFamily="34" charset="0"/>
              </a:rPr>
              <a:t>third-party software</a:t>
            </a:r>
          </a:p>
          <a:p>
            <a:pPr marL="336145" marR="0" lvl="0" indent="-336145" algn="l" defTabSz="658795" rtl="0" eaLnBrk="1" fontAlgn="auto" latinLnBrk="0" hangingPunct="1">
              <a:lnSpc>
                <a:spcPct val="100000"/>
              </a:lnSpc>
              <a:spcBef>
                <a:spcPts val="0"/>
              </a:spcBef>
              <a:spcAft>
                <a:spcPts val="1200"/>
              </a:spcAft>
              <a:buClr>
                <a:srgbClr val="000000">
                  <a:lumMod val="75000"/>
                  <a:lumOff val="25000"/>
                </a:srgbClr>
              </a:buClr>
              <a:buSzPct val="100000"/>
              <a:buFont typeface="Arial" panose="020B0604020202020204" pitchFamily="34" charset="0"/>
              <a:buChar char="•"/>
              <a:tabLst/>
              <a:defRPr/>
            </a:pPr>
            <a:r>
              <a:rPr lang="en-US" kern="0" dirty="0">
                <a:solidFill>
                  <a:srgbClr val="505050"/>
                </a:solidFill>
                <a:latin typeface="+mj-lt"/>
                <a:ea typeface="Segoe UI" panose="020B0502040204020203" pitchFamily="34" charset="0"/>
                <a:cs typeface="Segoe UI" panose="020B0502040204020203" pitchFamily="34" charset="0"/>
              </a:rPr>
              <a:t>Multi-image or single image based</a:t>
            </a:r>
          </a:p>
          <a:p>
            <a:pPr marL="336145" marR="0" lvl="0" indent="-336145" algn="l" defTabSz="658795" rtl="0" eaLnBrk="1" fontAlgn="auto" latinLnBrk="0" hangingPunct="1">
              <a:lnSpc>
                <a:spcPct val="100000"/>
              </a:lnSpc>
              <a:spcBef>
                <a:spcPts val="0"/>
              </a:spcBef>
              <a:spcAft>
                <a:spcPts val="1200"/>
              </a:spcAft>
              <a:buClr>
                <a:srgbClr val="000000">
                  <a:lumMod val="75000"/>
                  <a:lumOff val="25000"/>
                </a:srgbClr>
              </a:buClr>
              <a:buSzPct val="100000"/>
              <a:buFont typeface="Arial" panose="020B0604020202020204" pitchFamily="34" charset="0"/>
              <a:buChar char="•"/>
              <a:tabLst/>
              <a:defRPr/>
            </a:pPr>
            <a:r>
              <a:rPr lang="en-US" b="1" kern="0" dirty="0">
                <a:solidFill>
                  <a:srgbClr val="505050"/>
                </a:solidFill>
                <a:latin typeface="+mj-lt"/>
                <a:ea typeface="Segoe UI" panose="020B0502040204020203" pitchFamily="34" charset="0"/>
                <a:cs typeface="Segoe UI" panose="020B0502040204020203" pitchFamily="34" charset="0"/>
              </a:rPr>
              <a:t>Designed and supported by ISV and syndicated through Azure Marketplace</a:t>
            </a:r>
            <a:endParaRPr kumimoji="0" lang="en-US" b="1" i="0" u="none" strike="noStrike" kern="0" cap="none" spc="0" normalizeH="0" baseline="0" noProof="0" dirty="0">
              <a:ln>
                <a:noFill/>
              </a:ln>
              <a:solidFill>
                <a:srgbClr val="505050"/>
              </a:solidFill>
              <a:effectLst/>
              <a:uLnTx/>
              <a:uFillTx/>
              <a:latin typeface="+mj-lt"/>
              <a:ea typeface="Segoe UI" panose="020B0502040204020203" pitchFamily="34" charset="0"/>
              <a:cs typeface="Segoe UI" panose="020B0502040204020203" pitchFamily="34" charset="0"/>
            </a:endParaRPr>
          </a:p>
        </p:txBody>
      </p:sp>
      <p:sp>
        <p:nvSpPr>
          <p:cNvPr id="7" name="Rectangle 6"/>
          <p:cNvSpPr>
            <a:spLocks noChangeAspect="1"/>
          </p:cNvSpPr>
          <p:nvPr/>
        </p:nvSpPr>
        <p:spPr bwMode="gray">
          <a:xfrm>
            <a:off x="503237" y="1363662"/>
            <a:ext cx="5486400" cy="993102"/>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28" tIns="182828" rIns="182828" bIns="0" numCol="1" spcCol="0" rtlCol="0" fromWordArt="0" anchor="ctr" anchorCtr="0" forceAA="0" compatLnSpc="1">
            <a:prstTxWarp prst="textNoShape">
              <a:avLst/>
            </a:prstTxWarp>
            <a:noAutofit/>
          </a:bodyPr>
          <a:lstStyle/>
          <a:p>
            <a:pPr marL="0" marR="0" lvl="0" indent="0" defTabSz="599870" rtl="0" eaLnBrk="1" fontAlgn="base" latinLnBrk="0" hangingPunct="1">
              <a:lnSpc>
                <a:spcPts val="1487"/>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a:ea typeface="+mn-ea"/>
                <a:cs typeface="+mn-cs"/>
              </a:rPr>
              <a:t>Azure content</a:t>
            </a:r>
          </a:p>
        </p:txBody>
      </p:sp>
      <p:sp>
        <p:nvSpPr>
          <p:cNvPr id="8" name="Rectangle 7"/>
          <p:cNvSpPr/>
          <p:nvPr/>
        </p:nvSpPr>
        <p:spPr bwMode="gray">
          <a:xfrm>
            <a:off x="6523037" y="2369477"/>
            <a:ext cx="5529094" cy="4328183"/>
          </a:xfrm>
          <a:prstGeom prst="rect">
            <a:avLst/>
          </a:prstGeom>
          <a:noFill/>
          <a:ln w="10795" cap="flat" cmpd="sng" algn="ctr">
            <a:noFill/>
            <a:prstDash val="solid"/>
          </a:ln>
          <a:effectLst/>
        </p:spPr>
        <p:txBody>
          <a:bodyPr lIns="108789" tIns="141427" rIns="108789" bIns="54393" rtlCol="0" anchor="t" anchorCtr="0"/>
          <a:lstStyle/>
          <a:p>
            <a:pPr marL="336145" lvl="0" indent="-336145" defTabSz="658795">
              <a:spcAft>
                <a:spcPts val="1200"/>
              </a:spcAft>
              <a:buClr>
                <a:srgbClr val="000000">
                  <a:lumMod val="75000"/>
                  <a:lumOff val="25000"/>
                </a:srgbClr>
              </a:buClr>
              <a:buSzPct val="100000"/>
              <a:buFont typeface="Arial" panose="020B0604020202020204" pitchFamily="34" charset="0"/>
              <a:buChar char="•"/>
              <a:defRPr/>
            </a:pPr>
            <a:r>
              <a:rPr lang="en-US" kern="0" dirty="0">
                <a:solidFill>
                  <a:srgbClr val="505050"/>
                </a:solidFill>
                <a:latin typeface="+mj-lt"/>
                <a:ea typeface="Segoe UI" panose="020B0502040204020203" pitchFamily="34" charset="0"/>
                <a:cs typeface="Segoe UI" panose="020B0502040204020203" pitchFamily="34" charset="0"/>
              </a:rPr>
              <a:t>Fit-and-finish solution providing a platform or service on OS images and </a:t>
            </a:r>
            <a:r>
              <a:rPr lang="en-US" b="1" kern="0" dirty="0">
                <a:solidFill>
                  <a:srgbClr val="505050"/>
                </a:solidFill>
                <a:latin typeface="+mj-lt"/>
                <a:ea typeface="Segoe UI" panose="020B0502040204020203" pitchFamily="34" charset="0"/>
                <a:cs typeface="Segoe UI" panose="020B0502040204020203" pitchFamily="34" charset="0"/>
              </a:rPr>
              <a:t>first or third-party software</a:t>
            </a:r>
          </a:p>
          <a:p>
            <a:pPr marL="336145" lvl="0" indent="-336145" defTabSz="658795">
              <a:spcAft>
                <a:spcPts val="1200"/>
              </a:spcAft>
              <a:buClr>
                <a:srgbClr val="000000">
                  <a:lumMod val="75000"/>
                  <a:lumOff val="25000"/>
                </a:srgbClr>
              </a:buClr>
              <a:buSzPct val="100000"/>
              <a:buFont typeface="Arial" panose="020B0604020202020204" pitchFamily="34" charset="0"/>
              <a:buChar char="•"/>
              <a:defRPr/>
            </a:pPr>
            <a:r>
              <a:rPr lang="en-US" kern="0" dirty="0">
                <a:solidFill>
                  <a:srgbClr val="505050"/>
                </a:solidFill>
                <a:latin typeface="+mj-lt"/>
                <a:ea typeface="Segoe UI" panose="020B0502040204020203" pitchFamily="34" charset="0"/>
                <a:cs typeface="Segoe UI" panose="020B0502040204020203" pitchFamily="34" charset="0"/>
              </a:rPr>
              <a:t>Multi-image or single image based</a:t>
            </a:r>
          </a:p>
          <a:p>
            <a:pPr marL="336145" indent="-336145" defTabSz="658795">
              <a:spcAft>
                <a:spcPts val="1200"/>
              </a:spcAft>
              <a:buClr>
                <a:srgbClr val="000000">
                  <a:lumMod val="75000"/>
                  <a:lumOff val="25000"/>
                </a:srgbClr>
              </a:buClr>
              <a:buSzPct val="100000"/>
              <a:buFont typeface="Arial" panose="020B0604020202020204" pitchFamily="34" charset="0"/>
              <a:buChar char="•"/>
              <a:defRPr/>
            </a:pPr>
            <a:r>
              <a:rPr lang="en-US" b="1" kern="0" dirty="0">
                <a:solidFill>
                  <a:srgbClr val="505050"/>
                </a:solidFill>
                <a:latin typeface="+mj-lt"/>
                <a:ea typeface="Segoe UI" panose="020B0502040204020203" pitchFamily="34" charset="0"/>
                <a:cs typeface="Segoe UI" panose="020B0502040204020203" pitchFamily="34" charset="0"/>
              </a:rPr>
              <a:t>Designed and supported by customers, built using native Azure Resource Manager tools</a:t>
            </a:r>
            <a:endParaRPr lang="en-US" kern="0" dirty="0">
              <a:solidFill>
                <a:srgbClr val="505050"/>
              </a:solidFill>
              <a:latin typeface="+mj-lt"/>
              <a:ea typeface="Segoe UI" panose="020B0502040204020203" pitchFamily="34" charset="0"/>
              <a:cs typeface="Segoe UI" panose="020B0502040204020203" pitchFamily="34" charset="0"/>
            </a:endParaRPr>
          </a:p>
        </p:txBody>
      </p:sp>
      <p:sp>
        <p:nvSpPr>
          <p:cNvPr id="9" name="Rectangle 8"/>
          <p:cNvSpPr>
            <a:spLocks noChangeAspect="1"/>
          </p:cNvSpPr>
          <p:nvPr/>
        </p:nvSpPr>
        <p:spPr bwMode="gray">
          <a:xfrm>
            <a:off x="6400800" y="1370019"/>
            <a:ext cx="5532437" cy="993102"/>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28" tIns="182828" rIns="182828" bIns="0" numCol="1" spcCol="0" rtlCol="0" fromWordArt="0" anchor="ctr" anchorCtr="0" forceAA="0" compatLnSpc="1">
            <a:prstTxWarp prst="textNoShape">
              <a:avLst/>
            </a:prstTxWarp>
            <a:noAutofit/>
          </a:bodyPr>
          <a:lstStyle/>
          <a:p>
            <a:pPr marL="0" marR="0" lvl="0" indent="0" defTabSz="599870" rtl="0" eaLnBrk="1" fontAlgn="base" latinLnBrk="0" hangingPunct="1">
              <a:lnSpc>
                <a:spcPts val="1487"/>
              </a:lnSpc>
              <a:spcBef>
                <a:spcPct val="0"/>
              </a:spcBef>
              <a:spcAft>
                <a:spcPct val="0"/>
              </a:spcAft>
              <a:buClrTx/>
              <a:buSzTx/>
              <a:buFontTx/>
              <a:buNone/>
              <a:tabLst/>
              <a:defRPr/>
            </a:pPr>
            <a:r>
              <a:rPr kumimoji="0" lang="en-US" sz="2800" b="0" i="0" u="none" strike="noStrike" kern="1200" cap="none" spc="0" normalizeH="0" baseline="0" noProof="0" dirty="0">
                <a:ln>
                  <a:noFill/>
                </a:ln>
                <a:solidFill>
                  <a:srgbClr val="0078D7"/>
                </a:solidFill>
                <a:effectLst/>
                <a:uLnTx/>
                <a:uFillTx/>
                <a:latin typeface="Segoe UI Light"/>
                <a:ea typeface="+mn-ea"/>
                <a:cs typeface="+mn-cs"/>
              </a:rPr>
              <a:t>Custom content</a:t>
            </a:r>
          </a:p>
        </p:txBody>
      </p:sp>
      <p:cxnSp>
        <p:nvCxnSpPr>
          <p:cNvPr id="4" name="Straight Connector 3">
            <a:extLst>
              <a:ext uri="{FF2B5EF4-FFF2-40B4-BE49-F238E27FC236}">
                <a16:creationId xmlns:a16="http://schemas.microsoft.com/office/drawing/2014/main" id="{29D63779-058D-423D-A58D-0CD49D103B4E}"/>
              </a:ext>
            </a:extLst>
          </p:cNvPr>
          <p:cNvCxnSpPr/>
          <p:nvPr/>
        </p:nvCxnSpPr>
        <p:spPr>
          <a:xfrm>
            <a:off x="655637" y="2278062"/>
            <a:ext cx="5105400" cy="0"/>
          </a:xfrm>
          <a:prstGeom prst="line">
            <a:avLst/>
          </a:prstGeom>
          <a:ln w="127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88CE134-E184-4DD5-B211-81C8B9C76D45}"/>
              </a:ext>
            </a:extLst>
          </p:cNvPr>
          <p:cNvCxnSpPr/>
          <p:nvPr/>
        </p:nvCxnSpPr>
        <p:spPr>
          <a:xfrm>
            <a:off x="6599237" y="2278062"/>
            <a:ext cx="5105400" cy="0"/>
          </a:xfrm>
          <a:prstGeom prst="line">
            <a:avLst/>
          </a:prstGeom>
          <a:ln w="127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239993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563959" y="2201858"/>
            <a:ext cx="2286000" cy="3124197"/>
          </a:xfrm>
          <a:prstGeom prst="rect">
            <a:avLst/>
          </a:prstGeom>
          <a:solidFill>
            <a:srgbClr val="004B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400" i="0" u="none" strike="noStrike" kern="0" cap="none" spc="0" normalizeH="0" baseline="0" noProof="0" dirty="0">
                <a:ln>
                  <a:noFill/>
                </a:ln>
                <a:solidFill>
                  <a:srgbClr val="FFFFFF"/>
                </a:solidFill>
                <a:effectLst/>
                <a:uLnTx/>
                <a:uFillTx/>
                <a:latin typeface="+mj-lt"/>
              </a:rPr>
              <a:t>ARM Templates</a:t>
            </a:r>
            <a:endParaRPr kumimoji="0" lang="en-US" sz="2400" i="0" u="none" strike="noStrike" kern="1200" cap="none" spc="0" normalizeH="0" baseline="0" noProof="0" dirty="0">
              <a:ln>
                <a:noFill/>
              </a:ln>
              <a:solidFill>
                <a:srgbClr val="FFFFFF"/>
              </a:solidFill>
              <a:effectLst/>
              <a:uLnTx/>
              <a:uFillTx/>
              <a:latin typeface="+mj-lt"/>
            </a:endParaRPr>
          </a:p>
        </p:txBody>
      </p:sp>
      <p:sp>
        <p:nvSpPr>
          <p:cNvPr id="5" name="Rectangle 4"/>
          <p:cNvSpPr/>
          <p:nvPr/>
        </p:nvSpPr>
        <p:spPr bwMode="auto">
          <a:xfrm>
            <a:off x="3566318" y="2201862"/>
            <a:ext cx="2286000" cy="3124197"/>
          </a:xfrm>
          <a:prstGeom prst="rect">
            <a:avLst/>
          </a:prstGeom>
          <a:solidFill>
            <a:schemeClr val="accent1">
              <a:lumMod val="50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400" i="0" u="none" strike="noStrike" kern="1200" cap="none" spc="0" normalizeH="0" baseline="0" noProof="0" dirty="0">
                <a:ln>
                  <a:noFill/>
                </a:ln>
                <a:solidFill>
                  <a:srgbClr val="FFFFFF"/>
                </a:solidFill>
                <a:effectLst/>
                <a:uLnTx/>
                <a:uFillTx/>
                <a:latin typeface="+mj-lt"/>
                <a:ea typeface="+mn-ea"/>
                <a:cs typeface="+mn-cs"/>
              </a:rPr>
              <a:t>VM Extensions</a:t>
            </a:r>
          </a:p>
        </p:txBody>
      </p:sp>
      <p:sp>
        <p:nvSpPr>
          <p:cNvPr id="6" name="Rectangle 5"/>
          <p:cNvSpPr/>
          <p:nvPr/>
        </p:nvSpPr>
        <p:spPr bwMode="auto">
          <a:xfrm>
            <a:off x="9571037" y="2201859"/>
            <a:ext cx="2362200" cy="3124197"/>
          </a:xfrm>
          <a:prstGeom prst="rect">
            <a:avLst/>
          </a:prstGeom>
          <a:solidFill>
            <a:schemeClr val="tx1">
              <a:lumMod val="50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400" i="0" u="none" strike="noStrike" kern="1200" cap="none" spc="0" normalizeH="0" baseline="0" noProof="0" dirty="0">
                <a:ln>
                  <a:noFill/>
                </a:ln>
                <a:solidFill>
                  <a:srgbClr val="FFFFFF"/>
                </a:solidFill>
                <a:effectLst/>
                <a:uLnTx/>
                <a:uFillTx/>
                <a:latin typeface="+mj-lt"/>
                <a:ea typeface="+mn-ea"/>
                <a:cs typeface="+mn-cs"/>
              </a:rPr>
              <a:t>Gallery Packages</a:t>
            </a:r>
          </a:p>
          <a:p>
            <a:pPr marL="228600" indent="-228600">
              <a:buFont typeface="+mj-lt"/>
              <a:buAutoNum type="arabicPeriod"/>
            </a:pPr>
            <a:r>
              <a:rPr lang="en-US" dirty="0">
                <a:latin typeface="+mj-lt"/>
              </a:rPr>
              <a:t>ARM Template</a:t>
            </a:r>
          </a:p>
          <a:p>
            <a:pPr marL="228600" indent="-228600">
              <a:buFont typeface="+mj-lt"/>
              <a:buAutoNum type="arabicPeriod"/>
            </a:pPr>
            <a:r>
              <a:rPr lang="en-US" dirty="0">
                <a:latin typeface="+mj-lt"/>
              </a:rPr>
              <a:t>Icons</a:t>
            </a:r>
          </a:p>
          <a:p>
            <a:pPr marL="228600" indent="-228600">
              <a:buFont typeface="+mj-lt"/>
              <a:buAutoNum type="arabicPeriod"/>
            </a:pPr>
            <a:r>
              <a:rPr lang="en-US" dirty="0">
                <a:latin typeface="+mj-lt"/>
              </a:rPr>
              <a:t>Marketing text</a:t>
            </a:r>
          </a:p>
          <a:p>
            <a:pPr marL="228600" indent="-228600">
              <a:buFont typeface="+mj-lt"/>
              <a:buAutoNum type="arabicPeriod"/>
            </a:pPr>
            <a:r>
              <a:rPr lang="en-US" dirty="0">
                <a:latin typeface="+mj-lt"/>
              </a:rPr>
              <a:t>Manifest file which describes how the UI will look</a:t>
            </a:r>
          </a:p>
          <a:p>
            <a:pPr marL="0" marR="0" lvl="0" indent="0" algn="l" defTabSz="932208"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srgbClr val="FFFFFF"/>
              </a:solidFill>
              <a:effectLst/>
              <a:uLnTx/>
              <a:uFillTx/>
              <a:latin typeface="+mj-lt"/>
              <a:ea typeface="+mn-ea"/>
              <a:cs typeface="+mn-cs"/>
            </a:endParaRPr>
          </a:p>
        </p:txBody>
      </p:sp>
      <p:sp>
        <p:nvSpPr>
          <p:cNvPr id="7" name="Rectangle 6"/>
          <p:cNvSpPr/>
          <p:nvPr/>
        </p:nvSpPr>
        <p:spPr bwMode="auto">
          <a:xfrm>
            <a:off x="6568677" y="2201858"/>
            <a:ext cx="2286000" cy="3124197"/>
          </a:xfrm>
          <a:prstGeom prst="rect">
            <a:avLst/>
          </a:prstGeom>
          <a:solidFill>
            <a:schemeClr val="accent2">
              <a:lumMod val="75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400" i="0" u="none" strike="noStrike" kern="1200" cap="none" spc="0" normalizeH="0" baseline="0" noProof="0" dirty="0">
                <a:ln>
                  <a:noFill/>
                </a:ln>
                <a:solidFill>
                  <a:srgbClr val="FFFFFF"/>
                </a:solidFill>
                <a:effectLst/>
                <a:uLnTx/>
                <a:uFillTx/>
                <a:latin typeface="+mj-lt"/>
                <a:ea typeface="+mn-ea"/>
                <a:cs typeface="+mn-cs"/>
              </a:rPr>
              <a:t>Artifacts</a:t>
            </a:r>
          </a:p>
          <a:p>
            <a:pPr marL="0" marR="0" lvl="0" indent="0" algn="l" defTabSz="932208" rtl="0" eaLnBrk="1" fontAlgn="auto" latinLnBrk="0" hangingPunct="1">
              <a:lnSpc>
                <a:spcPct val="100000"/>
              </a:lnSpc>
              <a:spcBef>
                <a:spcPts val="0"/>
              </a:spcBef>
              <a:spcAft>
                <a:spcPts val="0"/>
              </a:spcAft>
              <a:buClrTx/>
              <a:buSzTx/>
              <a:buFontTx/>
              <a:buNone/>
              <a:tabLst/>
              <a:defRPr/>
            </a:pPr>
            <a:r>
              <a:rPr lang="en-US" dirty="0">
                <a:solidFill>
                  <a:srgbClr val="FFFFFF"/>
                </a:solidFill>
                <a:latin typeface="+mj-lt"/>
              </a:rPr>
              <a:t>e.g. VM Image</a:t>
            </a:r>
            <a:endParaRPr kumimoji="0" lang="en-US" i="0" u="none" strike="noStrike" kern="1200" cap="none" spc="0" normalizeH="0" baseline="0" noProof="0" dirty="0">
              <a:ln>
                <a:noFill/>
              </a:ln>
              <a:solidFill>
                <a:srgbClr val="FFFFFF"/>
              </a:solidFill>
              <a:effectLst/>
              <a:uLnTx/>
              <a:uFillTx/>
              <a:latin typeface="+mj-lt"/>
              <a:ea typeface="+mn-ea"/>
              <a:cs typeface="+mn-cs"/>
            </a:endParaRPr>
          </a:p>
        </p:txBody>
      </p:sp>
      <p:sp>
        <p:nvSpPr>
          <p:cNvPr id="9" name="Title 1"/>
          <p:cNvSpPr txBox="1">
            <a:spLocks/>
          </p:cNvSpPr>
          <p:nvPr/>
        </p:nvSpPr>
        <p:spPr>
          <a:xfrm>
            <a:off x="274639" y="295274"/>
            <a:ext cx="11889564" cy="917575"/>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rgbClr val="505050"/>
                </a:solidFill>
              </a:rPr>
              <a:t>What is required for a solution?</a:t>
            </a:r>
          </a:p>
        </p:txBody>
      </p:sp>
    </p:spTree>
    <p:extLst>
      <p:ext uri="{BB962C8B-B14F-4D97-AF65-F5344CB8AC3E}">
        <p14:creationId xmlns:p14="http://schemas.microsoft.com/office/powerpoint/2010/main" val="13358392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13539" y="754062"/>
            <a:ext cx="342595" cy="342595"/>
          </a:xfrm>
          <a:prstGeom prst="rect">
            <a:avLst/>
          </a:prstGeom>
        </p:spPr>
      </p:pic>
      <p:sp>
        <p:nvSpPr>
          <p:cNvPr id="4" name="TextBox 3"/>
          <p:cNvSpPr txBox="1"/>
          <p:nvPr/>
        </p:nvSpPr>
        <p:spPr>
          <a:xfrm>
            <a:off x="5837237" y="601662"/>
            <a:ext cx="5543702" cy="5539978"/>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Solution</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a:t>
            </a:r>
            <a:r>
              <a:rPr kumimoji="0" lang="en-US" sz="2400" b="0" i="0" u="none" strike="noStrike" kern="0" cap="none" spc="0" normalizeH="0" baseline="0" noProof="0" dirty="0" err="1">
                <a:ln>
                  <a:noFill/>
                </a:ln>
                <a:gradFill>
                  <a:gsLst>
                    <a:gs pos="2917">
                      <a:schemeClr val="tx1"/>
                    </a:gs>
                    <a:gs pos="30000">
                      <a:schemeClr val="tx1"/>
                    </a:gs>
                  </a:gsLst>
                  <a:lin ang="5400000" scaled="0"/>
                </a:gradFill>
                <a:effectLst/>
                <a:uLnTx/>
                <a:uFillTx/>
              </a:rPr>
              <a:t>DeploymentTemplates</a:t>
            </a:r>
            <a:endPar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endParaRPr>
          </a:p>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a:t>
            </a:r>
            <a:r>
              <a:rPr kumimoji="0" lang="en-US" sz="2400" b="0" i="0" u="none" strike="noStrike" kern="0" cap="none" spc="0" normalizeH="0" baseline="0" noProof="0" dirty="0" err="1">
                <a:ln>
                  <a:noFill/>
                </a:ln>
                <a:gradFill>
                  <a:gsLst>
                    <a:gs pos="2917">
                      <a:schemeClr val="tx1"/>
                    </a:gs>
                    <a:gs pos="30000">
                      <a:schemeClr val="tx1"/>
                    </a:gs>
                  </a:gsLst>
                  <a:lin ang="5400000" scaled="0"/>
                </a:gradFill>
                <a:effectLst/>
                <a:uLnTx/>
                <a:uFillTx/>
              </a:rPr>
              <a:t>azuredeploy.json</a:t>
            </a:r>
            <a:endPar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endParaRPr>
          </a:p>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Icons</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Small.png</a:t>
            </a:r>
          </a:p>
          <a:p>
            <a:pPr marL="0" marR="0" lvl="4"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Medium.png</a:t>
            </a:r>
          </a:p>
          <a:p>
            <a:pPr marL="0" marR="0" lvl="4"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Large.png</a:t>
            </a:r>
          </a:p>
          <a:p>
            <a:pPr marL="0" marR="0" lvl="4"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Wide.png</a:t>
            </a:r>
          </a:p>
          <a:p>
            <a:pPr marL="0" marR="0" lvl="4"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Screenshot.png</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strings</a:t>
            </a:r>
          </a:p>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a:t>
            </a:r>
            <a:r>
              <a:rPr kumimoji="0" lang="en-US" sz="2400" b="0" i="0" u="none" strike="noStrike" kern="0" cap="none" spc="0" normalizeH="0" baseline="0" noProof="0" dirty="0" err="1">
                <a:ln>
                  <a:noFill/>
                </a:ln>
                <a:gradFill>
                  <a:gsLst>
                    <a:gs pos="2917">
                      <a:schemeClr val="tx1"/>
                    </a:gs>
                    <a:gs pos="30000">
                      <a:schemeClr val="tx1"/>
                    </a:gs>
                  </a:gsLst>
                  <a:lin ang="5400000" scaled="0"/>
                </a:gradFill>
                <a:effectLst/>
                <a:uLnTx/>
                <a:uFillTx/>
              </a:rPr>
              <a:t>resources.resjson</a:t>
            </a:r>
            <a:endPar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endParaRPr>
          </a:p>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a:t>
            </a:r>
            <a:r>
              <a:rPr kumimoji="0" lang="en-US" sz="2400" b="0" i="0" u="none" strike="noStrike" kern="0" cap="none" spc="0" normalizeH="0" baseline="0" noProof="0" dirty="0" err="1">
                <a:ln>
                  <a:noFill/>
                </a:ln>
                <a:gradFill>
                  <a:gsLst>
                    <a:gs pos="2917">
                      <a:schemeClr val="tx1"/>
                    </a:gs>
                    <a:gs pos="30000">
                      <a:schemeClr val="tx1"/>
                    </a:gs>
                  </a:gsLst>
                  <a:lin ang="5400000" scaled="0"/>
                </a:gradFill>
                <a:effectLst/>
                <a:uLnTx/>
                <a:uFillTx/>
              </a:rPr>
              <a:t>manifest.json</a:t>
            </a:r>
            <a:endPar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endParaRPr>
          </a:p>
          <a:p>
            <a:pPr marL="0" marR="0" lvl="0" indent="0" defTabSz="91440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rPr>
              <a:t>	</a:t>
            </a:r>
            <a:r>
              <a:rPr kumimoji="0" lang="en-US" sz="2400" b="0" i="0" u="none" strike="noStrike" kern="0" cap="none" spc="0" normalizeH="0" baseline="0" noProof="0" dirty="0" err="1">
                <a:ln>
                  <a:noFill/>
                </a:ln>
                <a:gradFill>
                  <a:gsLst>
                    <a:gs pos="2917">
                      <a:schemeClr val="tx1"/>
                    </a:gs>
                    <a:gs pos="30000">
                      <a:schemeClr val="tx1"/>
                    </a:gs>
                  </a:gsLst>
                  <a:lin ang="5400000" scaled="0"/>
                </a:gradFill>
                <a:effectLst/>
                <a:uLnTx/>
                <a:uFillTx/>
              </a:rPr>
              <a:t>UIDefinition.json</a:t>
            </a:r>
            <a:endParaRPr kumimoji="0" lang="en-US" sz="2400" b="0" i="0" u="none" strike="noStrike" kern="0" cap="none" spc="0" normalizeH="0" baseline="0" noProof="0" dirty="0">
              <a:ln>
                <a:noFill/>
              </a:ln>
              <a:gradFill>
                <a:gsLst>
                  <a:gs pos="2917">
                    <a:schemeClr val="tx1"/>
                  </a:gs>
                  <a:gs pos="30000">
                    <a:schemeClr val="tx1"/>
                  </a:gs>
                </a:gsLst>
                <a:lin ang="5400000" scaled="0"/>
              </a:gradFill>
              <a:effectLst/>
              <a:uLnTx/>
              <a:uFillTx/>
            </a:endParaRPr>
          </a:p>
        </p:txBody>
      </p:sp>
      <p:pic>
        <p:nvPicPr>
          <p:cNvPr id="20" name="Picture 1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04139" y="1160285"/>
            <a:ext cx="342595" cy="342595"/>
          </a:xfrm>
          <a:prstGeom prst="rect">
            <a:avLst/>
          </a:prstGeom>
        </p:spPr>
      </p:pic>
      <p:pic>
        <p:nvPicPr>
          <p:cNvPr id="25" name="Picture 2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16838" y="1923898"/>
            <a:ext cx="342595" cy="342595"/>
          </a:xfrm>
          <a:prstGeom prst="rect">
            <a:avLst/>
          </a:prstGeom>
        </p:spPr>
      </p:pic>
      <p:pic>
        <p:nvPicPr>
          <p:cNvPr id="26" name="Picture 2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35583" y="4411662"/>
            <a:ext cx="342595" cy="342595"/>
          </a:xfrm>
          <a:prstGeom prst="rect">
            <a:avLst/>
          </a:prstGeom>
        </p:spPr>
      </p:pic>
      <p:cxnSp>
        <p:nvCxnSpPr>
          <p:cNvPr id="13" name="Connector: Elbow 12"/>
          <p:cNvCxnSpPr>
            <a:stCxn id="3" idx="2"/>
            <a:endCxn id="20" idx="1"/>
          </p:cNvCxnSpPr>
          <p:nvPr/>
        </p:nvCxnSpPr>
        <p:spPr>
          <a:xfrm rot="16200000" flipH="1">
            <a:off x="5977025" y="804469"/>
            <a:ext cx="234926" cy="819302"/>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Connector: Elbow 30"/>
          <p:cNvCxnSpPr>
            <a:stCxn id="3" idx="2"/>
            <a:endCxn id="25" idx="1"/>
          </p:cNvCxnSpPr>
          <p:nvPr/>
        </p:nvCxnSpPr>
        <p:spPr>
          <a:xfrm rot="16200000" flipH="1">
            <a:off x="5601568" y="1179925"/>
            <a:ext cx="998539" cy="832001"/>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Connector: Elbow 34"/>
          <p:cNvCxnSpPr>
            <a:stCxn id="3" idx="2"/>
            <a:endCxn id="26" idx="1"/>
          </p:cNvCxnSpPr>
          <p:nvPr/>
        </p:nvCxnSpPr>
        <p:spPr>
          <a:xfrm rot="16200000" flipH="1">
            <a:off x="4367059" y="2414435"/>
            <a:ext cx="3486303" cy="850746"/>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Connector: Elbow 36"/>
          <p:cNvCxnSpPr>
            <a:stCxn id="20" idx="2"/>
            <a:endCxn id="40" idx="1"/>
          </p:cNvCxnSpPr>
          <p:nvPr/>
        </p:nvCxnSpPr>
        <p:spPr>
          <a:xfrm rot="16200000" flipH="1">
            <a:off x="6899108" y="1279209"/>
            <a:ext cx="223060" cy="670402"/>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Connector: Elbow 38"/>
          <p:cNvCxnSpPr>
            <a:stCxn id="25" idx="2"/>
            <a:endCxn id="53" idx="1"/>
          </p:cNvCxnSpPr>
          <p:nvPr/>
        </p:nvCxnSpPr>
        <p:spPr>
          <a:xfrm rot="16200000" flipH="1">
            <a:off x="6891961" y="2062667"/>
            <a:ext cx="283764" cy="691415"/>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40" name="Picture 39"/>
          <p:cNvPicPr>
            <a:picLocks noChangeAspect="1"/>
          </p:cNvPicPr>
          <p:nvPr/>
        </p:nvPicPr>
        <p:blipFill>
          <a:blip r:embed="rId4"/>
          <a:stretch>
            <a:fillRect/>
          </a:stretch>
        </p:blipFill>
        <p:spPr>
          <a:xfrm>
            <a:off x="7345839" y="1501021"/>
            <a:ext cx="397683" cy="449838"/>
          </a:xfrm>
          <a:prstGeom prst="rect">
            <a:avLst/>
          </a:prstGeom>
        </p:spPr>
      </p:pic>
      <p:pic>
        <p:nvPicPr>
          <p:cNvPr id="41" name="Picture 40"/>
          <p:cNvPicPr>
            <a:picLocks noChangeAspect="1"/>
          </p:cNvPicPr>
          <p:nvPr/>
        </p:nvPicPr>
        <p:blipFill>
          <a:blip r:embed="rId4"/>
          <a:stretch>
            <a:fillRect/>
          </a:stretch>
        </p:blipFill>
        <p:spPr>
          <a:xfrm>
            <a:off x="7335185" y="4758633"/>
            <a:ext cx="397683" cy="449838"/>
          </a:xfrm>
          <a:prstGeom prst="rect">
            <a:avLst/>
          </a:prstGeom>
        </p:spPr>
      </p:pic>
      <p:pic>
        <p:nvPicPr>
          <p:cNvPr id="42" name="Picture 41"/>
          <p:cNvPicPr>
            <a:picLocks noChangeAspect="1"/>
          </p:cNvPicPr>
          <p:nvPr/>
        </p:nvPicPr>
        <p:blipFill>
          <a:blip r:embed="rId4"/>
          <a:stretch>
            <a:fillRect/>
          </a:stretch>
        </p:blipFill>
        <p:spPr>
          <a:xfrm>
            <a:off x="6487456" y="5152084"/>
            <a:ext cx="397683" cy="449838"/>
          </a:xfrm>
          <a:prstGeom prst="rect">
            <a:avLst/>
          </a:prstGeom>
        </p:spPr>
      </p:pic>
      <p:pic>
        <p:nvPicPr>
          <p:cNvPr id="43" name="Picture 42"/>
          <p:cNvPicPr>
            <a:picLocks noChangeAspect="1"/>
          </p:cNvPicPr>
          <p:nvPr/>
        </p:nvPicPr>
        <p:blipFill>
          <a:blip r:embed="rId4"/>
          <a:stretch>
            <a:fillRect/>
          </a:stretch>
        </p:blipFill>
        <p:spPr>
          <a:xfrm>
            <a:off x="6487456" y="5559123"/>
            <a:ext cx="397683" cy="449838"/>
          </a:xfrm>
          <a:prstGeom prst="rect">
            <a:avLst/>
          </a:prstGeom>
        </p:spPr>
      </p:pic>
      <p:cxnSp>
        <p:nvCxnSpPr>
          <p:cNvPr id="45" name="Connector: Elbow 44"/>
          <p:cNvCxnSpPr>
            <a:stCxn id="3" idx="2"/>
            <a:endCxn id="42" idx="1"/>
          </p:cNvCxnSpPr>
          <p:nvPr/>
        </p:nvCxnSpPr>
        <p:spPr>
          <a:xfrm rot="16200000" flipH="1">
            <a:off x="3945973" y="2835520"/>
            <a:ext cx="4280346" cy="802619"/>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Connector: Elbow 48"/>
          <p:cNvCxnSpPr>
            <a:stCxn id="3" idx="2"/>
            <a:endCxn id="43" idx="1"/>
          </p:cNvCxnSpPr>
          <p:nvPr/>
        </p:nvCxnSpPr>
        <p:spPr>
          <a:xfrm rot="16200000" flipH="1">
            <a:off x="3742454" y="3039039"/>
            <a:ext cx="4687385" cy="802619"/>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53" name="Picture 5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379551" y="2440570"/>
            <a:ext cx="282398" cy="219374"/>
          </a:xfrm>
          <a:prstGeom prst="rect">
            <a:avLst/>
          </a:prstGeom>
        </p:spPr>
      </p:pic>
      <p:pic>
        <p:nvPicPr>
          <p:cNvPr id="54" name="Picture 5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403481" y="2847609"/>
            <a:ext cx="282398" cy="219374"/>
          </a:xfrm>
          <a:prstGeom prst="rect">
            <a:avLst/>
          </a:prstGeom>
        </p:spPr>
      </p:pic>
      <p:pic>
        <p:nvPicPr>
          <p:cNvPr id="55" name="Picture 54"/>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397618" y="3227158"/>
            <a:ext cx="282398" cy="219374"/>
          </a:xfrm>
          <a:prstGeom prst="rect">
            <a:avLst/>
          </a:prstGeom>
        </p:spPr>
      </p:pic>
      <p:pic>
        <p:nvPicPr>
          <p:cNvPr id="56" name="Picture 5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397618" y="3641038"/>
            <a:ext cx="282398" cy="219374"/>
          </a:xfrm>
          <a:prstGeom prst="rect">
            <a:avLst/>
          </a:prstGeom>
        </p:spPr>
      </p:pic>
      <p:pic>
        <p:nvPicPr>
          <p:cNvPr id="57" name="Picture 5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411671" y="4048077"/>
            <a:ext cx="282398" cy="219374"/>
          </a:xfrm>
          <a:prstGeom prst="rect">
            <a:avLst/>
          </a:prstGeom>
        </p:spPr>
      </p:pic>
      <p:cxnSp>
        <p:nvCxnSpPr>
          <p:cNvPr id="60" name="Connector: Elbow 59"/>
          <p:cNvCxnSpPr>
            <a:stCxn id="25" idx="2"/>
            <a:endCxn id="54" idx="1"/>
          </p:cNvCxnSpPr>
          <p:nvPr/>
        </p:nvCxnSpPr>
        <p:spPr>
          <a:xfrm rot="16200000" flipH="1">
            <a:off x="6700407" y="2254221"/>
            <a:ext cx="690803" cy="715345"/>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Connector: Elbow 62"/>
          <p:cNvCxnSpPr>
            <a:stCxn id="25" idx="2"/>
            <a:endCxn id="55" idx="1"/>
          </p:cNvCxnSpPr>
          <p:nvPr/>
        </p:nvCxnSpPr>
        <p:spPr>
          <a:xfrm rot="16200000" flipH="1">
            <a:off x="6507701" y="2446928"/>
            <a:ext cx="1070352" cy="709482"/>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Connector: Elbow 65"/>
          <p:cNvCxnSpPr>
            <a:stCxn id="25" idx="2"/>
            <a:endCxn id="56" idx="1"/>
          </p:cNvCxnSpPr>
          <p:nvPr/>
        </p:nvCxnSpPr>
        <p:spPr>
          <a:xfrm rot="16200000" flipH="1">
            <a:off x="6300761" y="2653868"/>
            <a:ext cx="1484232" cy="709482"/>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Connector: Elbow 68"/>
          <p:cNvCxnSpPr>
            <a:stCxn id="25" idx="2"/>
            <a:endCxn id="57" idx="1"/>
          </p:cNvCxnSpPr>
          <p:nvPr/>
        </p:nvCxnSpPr>
        <p:spPr>
          <a:xfrm rot="16200000" flipH="1">
            <a:off x="6104268" y="2850360"/>
            <a:ext cx="1891271" cy="723535"/>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Connector: Elbow 71"/>
          <p:cNvCxnSpPr>
            <a:stCxn id="26" idx="2"/>
            <a:endCxn id="41" idx="1"/>
          </p:cNvCxnSpPr>
          <p:nvPr/>
        </p:nvCxnSpPr>
        <p:spPr>
          <a:xfrm rot="16200000" flipH="1">
            <a:off x="6906386" y="4554752"/>
            <a:ext cx="229295" cy="628304"/>
          </a:xfrm>
          <a:prstGeom prst="bentConnector2">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5" name="TextBox 74"/>
          <p:cNvSpPr txBox="1"/>
          <p:nvPr/>
        </p:nvSpPr>
        <p:spPr>
          <a:xfrm>
            <a:off x="5380037" y="6238598"/>
            <a:ext cx="7056438" cy="461665"/>
          </a:xfrm>
          <a:prstGeom prst="rect">
            <a:avLst/>
          </a:prstGeom>
          <a:noFill/>
        </p:spPr>
        <p:txBody>
          <a:bodyPr wrap="square" lIns="182880" tIns="146304" rIns="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200" b="0" i="0" u="none" strike="noStrike" kern="0" cap="none" spc="0" normalizeH="0" baseline="0" noProof="0" dirty="0">
                <a:ln>
                  <a:noFill/>
                </a:ln>
                <a:gradFill>
                  <a:gsLst>
                    <a:gs pos="2917">
                      <a:schemeClr val="tx1"/>
                    </a:gs>
                    <a:gs pos="30000">
                      <a:schemeClr val="tx1"/>
                    </a:gs>
                  </a:gsLst>
                  <a:lin ang="5400000" scaled="0"/>
                </a:gradFill>
                <a:effectLst/>
                <a:uLnTx/>
                <a:uFillTx/>
              </a:rPr>
              <a:t>https://docs.microsoft.com/en-us/azure/azure-stack/azure-stack-create-and-publish-marketplace-item</a:t>
            </a:r>
          </a:p>
        </p:txBody>
      </p:sp>
      <p:sp>
        <p:nvSpPr>
          <p:cNvPr id="6" name="Title 3"/>
          <p:cNvSpPr txBox="1">
            <a:spLocks/>
          </p:cNvSpPr>
          <p:nvPr/>
        </p:nvSpPr>
        <p:spPr>
          <a:xfrm>
            <a:off x="468592" y="373062"/>
            <a:ext cx="7772400" cy="2557714"/>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lang="en-US" dirty="0">
                <a:solidFill>
                  <a:srgbClr val="505050"/>
                </a:solidFill>
              </a:rPr>
              <a:t>Gallery packages:</a:t>
            </a:r>
            <a:br>
              <a:rPr lang="en-US" dirty="0">
                <a:solidFill>
                  <a:srgbClr val="505050"/>
                </a:solidFill>
              </a:rPr>
            </a:br>
            <a:r>
              <a:rPr kumimoji="0" lang="en-US" b="0" i="0" u="none" strike="noStrike" kern="1200" cap="none" spc="-102" normalizeH="0" baseline="0" noProof="0" dirty="0">
                <a:ln w="3175">
                  <a:noFill/>
                </a:ln>
                <a:solidFill>
                  <a:srgbClr val="505050"/>
                </a:solidFill>
                <a:effectLst/>
                <a:uLnTx/>
                <a:uFillTx/>
                <a:latin typeface="+mj-lt"/>
                <a:ea typeface="+mn-ea"/>
                <a:cs typeface="Segoe UI" pitchFamily="34" charset="0"/>
              </a:rPr>
              <a:t>Files | Folders</a:t>
            </a:r>
          </a:p>
        </p:txBody>
      </p:sp>
      <p:sp>
        <p:nvSpPr>
          <p:cNvPr id="34" name="Rectangle 33">
            <a:extLst>
              <a:ext uri="{FF2B5EF4-FFF2-40B4-BE49-F238E27FC236}">
                <a16:creationId xmlns:a16="http://schemas.microsoft.com/office/drawing/2014/main" id="{2B167645-F18D-4C4F-91DB-6992723B2E2A}"/>
              </a:ext>
            </a:extLst>
          </p:cNvPr>
          <p:cNvSpPr/>
          <p:nvPr/>
        </p:nvSpPr>
        <p:spPr bwMode="auto">
          <a:xfrm>
            <a:off x="671115" y="5173657"/>
            <a:ext cx="2286000" cy="1066801"/>
          </a:xfrm>
          <a:prstGeom prst="rect">
            <a:avLst/>
          </a:prstGeom>
          <a:solidFill>
            <a:srgbClr val="1A1A1A"/>
          </a:solidFill>
          <a:ln w="12700">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mj-lt"/>
              </a:rPr>
              <a:t>Gallery Packages</a:t>
            </a:r>
            <a:endParaRPr kumimoji="0" lang="en-US" sz="2000" b="0" i="0" u="none" strike="noStrike" kern="1200" cap="none" spc="0" normalizeH="0" baseline="0" noProof="0" dirty="0">
              <a:ln>
                <a:noFill/>
              </a:ln>
              <a:solidFill>
                <a:srgbClr val="FFFFFF"/>
              </a:solidFill>
              <a:effectLst/>
              <a:uLnTx/>
              <a:uFillTx/>
              <a:latin typeface="+mj-lt"/>
            </a:endParaRPr>
          </a:p>
        </p:txBody>
      </p:sp>
    </p:spTree>
    <p:extLst>
      <p:ext uri="{BB962C8B-B14F-4D97-AF65-F5344CB8AC3E}">
        <p14:creationId xmlns:p14="http://schemas.microsoft.com/office/powerpoint/2010/main" val="14855177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27837" y="263959"/>
            <a:ext cx="5327607" cy="5333634"/>
          </a:xfrm>
          <a:prstGeom prst="rect">
            <a:avLst/>
          </a:prstGeom>
        </p:spPr>
      </p:pic>
      <p:sp>
        <p:nvSpPr>
          <p:cNvPr id="38" name="TextBox 37"/>
          <p:cNvSpPr txBox="1"/>
          <p:nvPr/>
        </p:nvSpPr>
        <p:spPr>
          <a:xfrm>
            <a:off x="256419" y="1211262"/>
            <a:ext cx="6395569" cy="3705630"/>
          </a:xfrm>
          <a:prstGeom prst="rect">
            <a:avLst/>
          </a:prstGeom>
          <a:noFill/>
        </p:spPr>
        <p:txBody>
          <a:bodyPr wrap="square" lIns="182880" tIns="146304" rIns="182880" bIns="146304" rtlCol="0">
            <a:spAutoFit/>
          </a:bodyPr>
          <a:lstStyle/>
          <a:p>
            <a:pPr marL="342900" indent="-342900">
              <a:lnSpc>
                <a:spcPct val="90000"/>
              </a:lnSpc>
              <a:spcAft>
                <a:spcPts val="1200"/>
              </a:spcAft>
              <a:buFont typeface="Arial" panose="020B0604020202020204" pitchFamily="34" charset="0"/>
              <a:buChar char="•"/>
            </a:pPr>
            <a:r>
              <a:rPr lang="en-US" sz="2800" dirty="0">
                <a:gradFill>
                  <a:gsLst>
                    <a:gs pos="2917">
                      <a:schemeClr val="tx1"/>
                    </a:gs>
                    <a:gs pos="30000">
                      <a:schemeClr val="tx1"/>
                    </a:gs>
                  </a:gsLst>
                  <a:lin ang="5400000" scaled="0"/>
                </a:gradFill>
                <a:latin typeface="+mj-lt"/>
              </a:rPr>
              <a:t>Instructions available </a:t>
            </a:r>
            <a:r>
              <a:rPr lang="en-US" sz="2800" dirty="0">
                <a:gradFill>
                  <a:gsLst>
                    <a:gs pos="2917">
                      <a:schemeClr val="tx1"/>
                    </a:gs>
                    <a:gs pos="30000">
                      <a:schemeClr val="tx1"/>
                    </a:gs>
                  </a:gsLst>
                  <a:lin ang="5400000" scaled="0"/>
                </a:gradFill>
                <a:latin typeface="+mj-lt"/>
                <a:hlinkClick r:id="rId4"/>
              </a:rPr>
              <a:t>online</a:t>
            </a:r>
            <a:r>
              <a:rPr lang="en-US" sz="2800" dirty="0">
                <a:gradFill>
                  <a:gsLst>
                    <a:gs pos="2917">
                      <a:schemeClr val="tx1"/>
                    </a:gs>
                    <a:gs pos="30000">
                      <a:schemeClr val="tx1"/>
                    </a:gs>
                  </a:gsLst>
                  <a:lin ang="5400000" scaled="0"/>
                </a:gradFill>
                <a:latin typeface="+mj-lt"/>
              </a:rPr>
              <a:t> for how to create and publish a custom </a:t>
            </a:r>
            <a:r>
              <a:rPr lang="en-US" sz="2800" dirty="0">
                <a:solidFill>
                  <a:srgbClr val="505050"/>
                </a:solidFill>
                <a:latin typeface="+mj-lt"/>
              </a:rPr>
              <a:t>Marketplace item</a:t>
            </a:r>
          </a:p>
          <a:p>
            <a:pPr marL="342900" indent="-342900">
              <a:lnSpc>
                <a:spcPct val="90000"/>
              </a:lnSpc>
              <a:spcAft>
                <a:spcPts val="1200"/>
              </a:spcAft>
              <a:buFont typeface="Arial" panose="020B0604020202020204" pitchFamily="34" charset="0"/>
              <a:buChar char="•"/>
            </a:pPr>
            <a:r>
              <a:rPr lang="en-US" sz="2800" dirty="0">
                <a:solidFill>
                  <a:srgbClr val="505050"/>
                </a:solidFill>
                <a:latin typeface="+mj-lt"/>
              </a:rPr>
              <a:t>Anything that can be represented by an ARM template can be added to your Azure Stack Hub Marketplace</a:t>
            </a:r>
          </a:p>
          <a:p>
            <a:pPr marL="342900" indent="-342900">
              <a:lnSpc>
                <a:spcPct val="90000"/>
              </a:lnSpc>
              <a:spcAft>
                <a:spcPts val="1200"/>
              </a:spcAft>
              <a:buFont typeface="Arial" panose="020B0604020202020204" pitchFamily="34" charset="0"/>
              <a:buChar char="•"/>
            </a:pPr>
            <a:r>
              <a:rPr lang="en-US" sz="2800" dirty="0">
                <a:solidFill>
                  <a:srgbClr val="505050"/>
                </a:solidFill>
                <a:latin typeface="+mj-lt"/>
              </a:rPr>
              <a:t>Use PowerShell to add Marketplace items to Azure Stack Hub</a:t>
            </a:r>
          </a:p>
        </p:txBody>
      </p:sp>
      <p:sp>
        <p:nvSpPr>
          <p:cNvPr id="9" name="Rectangle 8"/>
          <p:cNvSpPr/>
          <p:nvPr/>
        </p:nvSpPr>
        <p:spPr>
          <a:xfrm>
            <a:off x="4383042" y="5815874"/>
            <a:ext cx="7772401" cy="1015663"/>
          </a:xfrm>
          <a:prstGeom prst="rect">
            <a:avLst/>
          </a:prstGeom>
        </p:spPr>
        <p:txBody>
          <a:bodyPr wrap="square">
            <a:spAutoFit/>
          </a:bodyPr>
          <a:lstStyle/>
          <a:p>
            <a:r>
              <a:rPr lang="en-US" sz="2000" dirty="0">
                <a:latin typeface="Consolas" panose="020B0609020204030204" pitchFamily="49" charset="0"/>
              </a:rPr>
              <a:t> </a:t>
            </a:r>
            <a:r>
              <a:rPr lang="en-US" sz="2000" dirty="0">
                <a:solidFill>
                  <a:srgbClr val="0000FF"/>
                </a:solidFill>
                <a:latin typeface="Consolas" panose="020B0609020204030204" pitchFamily="49" charset="0"/>
              </a:rPr>
              <a:t>Add-</a:t>
            </a:r>
            <a:r>
              <a:rPr lang="en-US" sz="2000" dirty="0" err="1">
                <a:solidFill>
                  <a:srgbClr val="0000FF"/>
                </a:solidFill>
                <a:latin typeface="Consolas" panose="020B0609020204030204" pitchFamily="49" charset="0"/>
              </a:rPr>
              <a:t>AzureRMGalleryItem</a:t>
            </a:r>
            <a:r>
              <a:rPr lang="en-US" sz="2000" dirty="0">
                <a:solidFill>
                  <a:prstClr val="black"/>
                </a:solidFill>
                <a:latin typeface="Consolas" panose="020B0609020204030204" pitchFamily="49" charset="0"/>
              </a:rPr>
              <a:t> </a:t>
            </a:r>
            <a:r>
              <a:rPr lang="en-US" sz="2000" dirty="0">
                <a:solidFill>
                  <a:srgbClr val="000080"/>
                </a:solidFill>
                <a:latin typeface="Consolas" panose="020B0609020204030204" pitchFamily="49" charset="0"/>
              </a:rPr>
              <a:t>-</a:t>
            </a:r>
            <a:r>
              <a:rPr lang="en-US" sz="2000" dirty="0" err="1">
                <a:solidFill>
                  <a:srgbClr val="000080"/>
                </a:solidFill>
                <a:latin typeface="Consolas" panose="020B0609020204030204" pitchFamily="49" charset="0"/>
              </a:rPr>
              <a:t>SubscriptionId</a:t>
            </a:r>
            <a:r>
              <a:rPr lang="en-US" sz="2000" dirty="0">
                <a:solidFill>
                  <a:prstClr val="black"/>
                </a:solidFill>
                <a:latin typeface="Consolas" panose="020B0609020204030204" pitchFamily="49" charset="0"/>
              </a:rPr>
              <a:t> </a:t>
            </a:r>
            <a:r>
              <a:rPr lang="en-US" sz="2000" dirty="0">
                <a:solidFill>
                  <a:srgbClr val="A9A9A9"/>
                </a:solidFill>
                <a:latin typeface="Consolas" panose="020B0609020204030204" pitchFamily="49" charset="0"/>
              </a:rPr>
              <a:t>&lt;</a:t>
            </a:r>
            <a:r>
              <a:rPr lang="en-US" sz="2000" dirty="0" err="1">
                <a:solidFill>
                  <a:srgbClr val="8A2BE2"/>
                </a:solidFill>
                <a:latin typeface="Consolas" panose="020B0609020204030204" pitchFamily="49" charset="0"/>
              </a:rPr>
              <a:t>AdminSubID</a:t>
            </a:r>
            <a:r>
              <a:rPr lang="en-US" sz="2000" dirty="0">
                <a:solidFill>
                  <a:srgbClr val="8A2BE2"/>
                </a:solidFill>
                <a:latin typeface="Consolas" panose="020B0609020204030204" pitchFamily="49" charset="0"/>
              </a:rPr>
              <a:t>&gt;</a:t>
            </a:r>
            <a:r>
              <a:rPr lang="en-US" sz="2000" dirty="0">
                <a:solidFill>
                  <a:prstClr val="black"/>
                </a:solidFill>
                <a:latin typeface="Consolas" panose="020B0609020204030204" pitchFamily="49" charset="0"/>
              </a:rPr>
              <a:t> </a:t>
            </a:r>
            <a:r>
              <a:rPr lang="en-US" sz="2000" dirty="0">
                <a:solidFill>
                  <a:srgbClr val="000080"/>
                </a:solidFill>
                <a:latin typeface="Consolas" panose="020B0609020204030204" pitchFamily="49" charset="0"/>
              </a:rPr>
              <a:t>-</a:t>
            </a:r>
            <a:r>
              <a:rPr lang="en-US" sz="2000" dirty="0" err="1">
                <a:solidFill>
                  <a:srgbClr val="000080"/>
                </a:solidFill>
                <a:latin typeface="Consolas" panose="020B0609020204030204" pitchFamily="49" charset="0"/>
              </a:rPr>
              <a:t>GalleryItemUri</a:t>
            </a:r>
            <a:r>
              <a:rPr lang="en-US" sz="2000" dirty="0">
                <a:solidFill>
                  <a:prstClr val="black"/>
                </a:solidFill>
                <a:latin typeface="Consolas" panose="020B0609020204030204" pitchFamily="49" charset="0"/>
              </a:rPr>
              <a:t> </a:t>
            </a:r>
            <a:r>
              <a:rPr lang="en-US" sz="2000" dirty="0">
                <a:solidFill>
                  <a:srgbClr val="A9A9A9"/>
                </a:solidFill>
                <a:latin typeface="Consolas" panose="020B0609020204030204" pitchFamily="49" charset="0"/>
              </a:rPr>
              <a:t>&lt;</a:t>
            </a:r>
            <a:r>
              <a:rPr lang="en-US" sz="2000" dirty="0">
                <a:solidFill>
                  <a:srgbClr val="8A2BE2"/>
                </a:solidFill>
                <a:latin typeface="Consolas" panose="020B0609020204030204" pitchFamily="49" charset="0"/>
              </a:rPr>
              <a:t>Link</a:t>
            </a:r>
            <a:r>
              <a:rPr lang="en-US" sz="2000" dirty="0">
                <a:solidFill>
                  <a:prstClr val="black"/>
                </a:solidFill>
                <a:latin typeface="Consolas" panose="020B0609020204030204" pitchFamily="49" charset="0"/>
              </a:rPr>
              <a:t> </a:t>
            </a:r>
            <a:r>
              <a:rPr lang="en-US" sz="2000" dirty="0">
                <a:solidFill>
                  <a:srgbClr val="8A2BE2"/>
                </a:solidFill>
                <a:latin typeface="Consolas" panose="020B0609020204030204" pitchFamily="49" charset="0"/>
              </a:rPr>
              <a:t>to</a:t>
            </a:r>
            <a:r>
              <a:rPr lang="en-US" sz="2000" dirty="0">
                <a:solidFill>
                  <a:prstClr val="black"/>
                </a:solidFill>
                <a:latin typeface="Consolas" panose="020B0609020204030204" pitchFamily="49" charset="0"/>
              </a:rPr>
              <a:t> </a:t>
            </a:r>
            <a:r>
              <a:rPr lang="en-US" sz="2000" dirty="0">
                <a:solidFill>
                  <a:srgbClr val="8A2BE2"/>
                </a:solidFill>
                <a:latin typeface="Consolas" panose="020B0609020204030204" pitchFamily="49" charset="0"/>
              </a:rPr>
              <a:t>item</a:t>
            </a:r>
            <a:r>
              <a:rPr lang="en-US" sz="2000" dirty="0">
                <a:solidFill>
                  <a:prstClr val="black"/>
                </a:solidFill>
                <a:latin typeface="Consolas" panose="020B0609020204030204" pitchFamily="49" charset="0"/>
              </a:rPr>
              <a:t> </a:t>
            </a:r>
            <a:r>
              <a:rPr lang="en-US" sz="2000" dirty="0">
                <a:solidFill>
                  <a:srgbClr val="8A2BE2"/>
                </a:solidFill>
                <a:latin typeface="Consolas" panose="020B0609020204030204" pitchFamily="49" charset="0"/>
              </a:rPr>
              <a:t>you</a:t>
            </a:r>
            <a:r>
              <a:rPr lang="en-US" sz="2000" dirty="0">
                <a:solidFill>
                  <a:prstClr val="black"/>
                </a:solidFill>
                <a:latin typeface="Consolas" panose="020B0609020204030204" pitchFamily="49" charset="0"/>
              </a:rPr>
              <a:t> </a:t>
            </a:r>
            <a:r>
              <a:rPr lang="en-US" sz="2000" dirty="0">
                <a:solidFill>
                  <a:srgbClr val="8A2BE2"/>
                </a:solidFill>
                <a:latin typeface="Consolas" panose="020B0609020204030204" pitchFamily="49" charset="0"/>
              </a:rPr>
              <a:t>created&gt;</a:t>
            </a:r>
            <a:r>
              <a:rPr lang="en-US" sz="2000" dirty="0">
                <a:solidFill>
                  <a:prstClr val="black"/>
                </a:solidFill>
                <a:latin typeface="Consolas" panose="020B0609020204030204" pitchFamily="49" charset="0"/>
              </a:rPr>
              <a:t> </a:t>
            </a:r>
            <a:r>
              <a:rPr lang="en-US" sz="2000" dirty="0">
                <a:solidFill>
                  <a:srgbClr val="000080"/>
                </a:solidFill>
                <a:latin typeface="Consolas" panose="020B0609020204030204" pitchFamily="49" charset="0"/>
              </a:rPr>
              <a:t>-</a:t>
            </a:r>
            <a:r>
              <a:rPr lang="en-US" sz="2000" dirty="0" err="1">
                <a:solidFill>
                  <a:srgbClr val="000080"/>
                </a:solidFill>
                <a:latin typeface="Consolas" panose="020B0609020204030204" pitchFamily="49" charset="0"/>
              </a:rPr>
              <a:t>Apiversion</a:t>
            </a:r>
            <a:r>
              <a:rPr lang="en-US" sz="2000" dirty="0">
                <a:solidFill>
                  <a:prstClr val="black"/>
                </a:solidFill>
                <a:latin typeface="Consolas" panose="020B0609020204030204" pitchFamily="49" charset="0"/>
              </a:rPr>
              <a:t> </a:t>
            </a:r>
            <a:r>
              <a:rPr lang="en-US" sz="2000" dirty="0">
                <a:solidFill>
                  <a:srgbClr val="8B0000"/>
                </a:solidFill>
                <a:latin typeface="Consolas" panose="020B0609020204030204" pitchFamily="49" charset="0"/>
              </a:rPr>
              <a:t>"2015-04-01"</a:t>
            </a:r>
            <a:r>
              <a:rPr lang="en-US" sz="2000" dirty="0">
                <a:solidFill>
                  <a:prstClr val="black"/>
                </a:solidFill>
                <a:latin typeface="Consolas" panose="020B0609020204030204" pitchFamily="49" charset="0"/>
              </a:rPr>
              <a:t> </a:t>
            </a:r>
            <a:r>
              <a:rPr lang="en-US" sz="2000" dirty="0">
                <a:solidFill>
                  <a:srgbClr val="000080"/>
                </a:solidFill>
                <a:latin typeface="Consolas" panose="020B0609020204030204" pitchFamily="49" charset="0"/>
              </a:rPr>
              <a:t>–Verbose</a:t>
            </a:r>
            <a:r>
              <a:rPr lang="en-US" sz="2000" dirty="0">
                <a:solidFill>
                  <a:prstClr val="black"/>
                </a:solidFill>
                <a:latin typeface="Consolas" panose="020B0609020204030204" pitchFamily="49" charset="0"/>
              </a:rPr>
              <a:t>  </a:t>
            </a:r>
          </a:p>
        </p:txBody>
      </p:sp>
      <p:sp>
        <p:nvSpPr>
          <p:cNvPr id="11" name="Rectangle 10">
            <a:extLst>
              <a:ext uri="{FF2B5EF4-FFF2-40B4-BE49-F238E27FC236}">
                <a16:creationId xmlns:a16="http://schemas.microsoft.com/office/drawing/2014/main" id="{26D6B9AD-4449-46A2-ABA7-3F19B0673806}"/>
              </a:ext>
            </a:extLst>
          </p:cNvPr>
          <p:cNvSpPr/>
          <p:nvPr/>
        </p:nvSpPr>
        <p:spPr bwMode="auto">
          <a:xfrm>
            <a:off x="671115" y="5173657"/>
            <a:ext cx="2286000" cy="1066801"/>
          </a:xfrm>
          <a:prstGeom prst="rect">
            <a:avLst/>
          </a:prstGeom>
          <a:solidFill>
            <a:srgbClr val="1A1A1A"/>
          </a:solidFill>
          <a:ln w="12700">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t" anchorCtr="0" compatLnSpc="1">
            <a:prstTxWarp prst="textNoShape">
              <a:avLst/>
            </a:prstTxWarp>
          </a:bodyPr>
          <a:lstStyle/>
          <a:p>
            <a:pPr defTabSz="932208"/>
            <a:r>
              <a:rPr lang="en-US" sz="2000" kern="0" dirty="0">
                <a:solidFill>
                  <a:srgbClr val="FFFFFF"/>
                </a:solidFill>
                <a:latin typeface="+mj-lt"/>
              </a:rPr>
              <a:t>Gallery Packages</a:t>
            </a:r>
          </a:p>
        </p:txBody>
      </p:sp>
      <p:sp>
        <p:nvSpPr>
          <p:cNvPr id="6" name="Title 3">
            <a:extLst>
              <a:ext uri="{FF2B5EF4-FFF2-40B4-BE49-F238E27FC236}">
                <a16:creationId xmlns:a16="http://schemas.microsoft.com/office/drawing/2014/main" id="{EDC864BD-2CAD-429D-8F17-D6489BA8723E}"/>
              </a:ext>
            </a:extLst>
          </p:cNvPr>
          <p:cNvSpPr txBox="1">
            <a:spLocks/>
          </p:cNvSpPr>
          <p:nvPr/>
        </p:nvSpPr>
        <p:spPr>
          <a:xfrm>
            <a:off x="244423" y="170675"/>
            <a:ext cx="7772400" cy="2557714"/>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lang="en-US" dirty="0">
                <a:solidFill>
                  <a:srgbClr val="505050"/>
                </a:solidFill>
              </a:rPr>
              <a:t>Gallery packages: </a:t>
            </a:r>
            <a:r>
              <a:rPr kumimoji="0" lang="en-US" b="0" i="0" u="none" strike="noStrike" kern="1200" cap="none" spc="-102" normalizeH="0" baseline="0" noProof="0" dirty="0">
                <a:ln w="3175">
                  <a:noFill/>
                </a:ln>
                <a:solidFill>
                  <a:srgbClr val="505050"/>
                </a:solidFill>
                <a:effectLst/>
                <a:uLnTx/>
                <a:uFillTx/>
                <a:latin typeface="+mj-lt"/>
                <a:ea typeface="+mn-ea"/>
                <a:cs typeface="Segoe UI" pitchFamily="34" charset="0"/>
              </a:rPr>
              <a:t>ARM</a:t>
            </a:r>
          </a:p>
        </p:txBody>
      </p:sp>
    </p:spTree>
    <p:extLst>
      <p:ext uri="{BB962C8B-B14F-4D97-AF65-F5344CB8AC3E}">
        <p14:creationId xmlns:p14="http://schemas.microsoft.com/office/powerpoint/2010/main" val="27484242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8" y="2735262"/>
            <a:ext cx="11887200" cy="1181862"/>
          </a:xfrm>
        </p:spPr>
        <p:txBody>
          <a:bodyPr/>
          <a:lstStyle/>
          <a:p>
            <a:r>
              <a:rPr lang="en-US" sz="7200" dirty="0"/>
              <a:t>Azure Marketplace Overview</a:t>
            </a:r>
          </a:p>
        </p:txBody>
      </p:sp>
    </p:spTree>
    <p:extLst>
      <p:ext uri="{BB962C8B-B14F-4D97-AF65-F5344CB8AC3E}">
        <p14:creationId xmlns:p14="http://schemas.microsoft.com/office/powerpoint/2010/main" val="341332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7E91D9-053A-4309-AFEE-C6DADB042E6A}"/>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5075237" y="1897062"/>
            <a:ext cx="6705600" cy="5029200"/>
          </a:xfrm>
          <a:prstGeom prst="rect">
            <a:avLst/>
          </a:prstGeom>
        </p:spPr>
      </p:pic>
      <p:sp>
        <p:nvSpPr>
          <p:cNvPr id="3" name="Title 2">
            <a:extLst>
              <a:ext uri="{FF2B5EF4-FFF2-40B4-BE49-F238E27FC236}">
                <a16:creationId xmlns:a16="http://schemas.microsoft.com/office/drawing/2014/main" id="{97DA49D2-C57B-45AE-9BA2-C827A2B503FF}"/>
              </a:ext>
            </a:extLst>
          </p:cNvPr>
          <p:cNvSpPr>
            <a:spLocks noGrp="1"/>
          </p:cNvSpPr>
          <p:nvPr>
            <p:ph type="title"/>
          </p:nvPr>
        </p:nvSpPr>
        <p:spPr/>
        <p:txBody>
          <a:bodyPr/>
          <a:lstStyle/>
          <a:p>
            <a:r>
              <a:rPr lang="en-US" dirty="0"/>
              <a:t>Latest additions</a:t>
            </a:r>
          </a:p>
        </p:txBody>
      </p:sp>
      <p:sp>
        <p:nvSpPr>
          <p:cNvPr id="4" name="Text Placeholder 3">
            <a:extLst>
              <a:ext uri="{FF2B5EF4-FFF2-40B4-BE49-F238E27FC236}">
                <a16:creationId xmlns:a16="http://schemas.microsoft.com/office/drawing/2014/main" id="{45E25F47-2708-4C7B-ABFA-3AAD5C0559C0}"/>
              </a:ext>
            </a:extLst>
          </p:cNvPr>
          <p:cNvSpPr>
            <a:spLocks noGrp="1"/>
          </p:cNvSpPr>
          <p:nvPr>
            <p:ph type="body" sz="quarter" idx="10"/>
          </p:nvPr>
        </p:nvSpPr>
        <p:spPr>
          <a:xfrm>
            <a:off x="427037" y="1744662"/>
            <a:ext cx="11888787" cy="3120854"/>
          </a:xfrm>
        </p:spPr>
        <p:txBody>
          <a:bodyPr vert="horz" wrap="square" lIns="146304" tIns="91440" rIns="146304" bIns="91440" rtlCol="0" anchor="t">
            <a:spAutoFit/>
          </a:bodyPr>
          <a:lstStyle/>
          <a:p>
            <a:r>
              <a:rPr lang="en-US" b="1" dirty="0"/>
              <a:t>AKS Engine</a:t>
            </a:r>
          </a:p>
          <a:p>
            <a:r>
              <a:rPr lang="en-US" b="1" dirty="0"/>
              <a:t>Red Hat Virtual Machines</a:t>
            </a:r>
          </a:p>
          <a:p>
            <a:r>
              <a:rPr lang="en-US" b="1" dirty="0"/>
              <a:t>Commvault</a:t>
            </a:r>
          </a:p>
          <a:p>
            <a:r>
              <a:rPr lang="en-US" b="1" dirty="0"/>
              <a:t>Qualys Virtual Scanner</a:t>
            </a:r>
          </a:p>
          <a:p>
            <a:r>
              <a:rPr lang="en-US" b="1" dirty="0">
                <a:cs typeface="Segoe UI Light"/>
              </a:rPr>
              <a:t>Check Point </a:t>
            </a:r>
            <a:r>
              <a:rPr lang="en-US" b="1" dirty="0" err="1">
                <a:cs typeface="Segoe UI Light"/>
              </a:rPr>
              <a:t>CloudGaurd</a:t>
            </a:r>
            <a:endParaRPr lang="en-US" b="1" dirty="0">
              <a:cs typeface="Segoe UI Light"/>
            </a:endParaRPr>
          </a:p>
        </p:txBody>
      </p:sp>
      <p:sp>
        <p:nvSpPr>
          <p:cNvPr id="6" name="TextBox 5">
            <a:extLst>
              <a:ext uri="{FF2B5EF4-FFF2-40B4-BE49-F238E27FC236}">
                <a16:creationId xmlns:a16="http://schemas.microsoft.com/office/drawing/2014/main" id="{F48948DA-CCBD-4FB1-BA3E-BB4335D122BE}"/>
              </a:ext>
            </a:extLst>
          </p:cNvPr>
          <p:cNvSpPr txBox="1"/>
          <p:nvPr/>
        </p:nvSpPr>
        <p:spPr>
          <a:xfrm>
            <a:off x="122237" y="6329919"/>
            <a:ext cx="8444434" cy="369332"/>
          </a:xfrm>
          <a:prstGeom prst="rect">
            <a:avLst/>
          </a:prstGeom>
          <a:noFill/>
        </p:spPr>
        <p:txBody>
          <a:bodyPr wrap="square">
            <a:spAutoFit/>
          </a:bodyPr>
          <a:lstStyle/>
          <a:p>
            <a:r>
              <a:rPr lang="en-US" dirty="0">
                <a:hlinkClick r:id="rId5"/>
              </a:rPr>
              <a:t>New Marketplace Items - Azure Stack Hub | Microsoft Docs</a:t>
            </a:r>
            <a:endParaRPr lang="en-US" dirty="0"/>
          </a:p>
        </p:txBody>
      </p:sp>
    </p:spTree>
    <p:extLst>
      <p:ext uri="{BB962C8B-B14F-4D97-AF65-F5344CB8AC3E}">
        <p14:creationId xmlns:p14="http://schemas.microsoft.com/office/powerpoint/2010/main" val="125573903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9" y="2811462"/>
            <a:ext cx="10056812" cy="2179058"/>
          </a:xfrm>
        </p:spPr>
        <p:txBody>
          <a:bodyPr/>
          <a:lstStyle/>
          <a:p>
            <a:r>
              <a:rPr lang="en-US" dirty="0"/>
              <a:t>Azure Stack Hub </a:t>
            </a:r>
            <a:br>
              <a:rPr lang="en-US" dirty="0"/>
            </a:br>
            <a:r>
              <a:rPr lang="en-US" dirty="0"/>
              <a:t>Marketplace Scenarios</a:t>
            </a:r>
          </a:p>
        </p:txBody>
      </p:sp>
    </p:spTree>
    <p:extLst>
      <p:ext uri="{BB962C8B-B14F-4D97-AF65-F5344CB8AC3E}">
        <p14:creationId xmlns:p14="http://schemas.microsoft.com/office/powerpoint/2010/main" val="1069508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7DA49D2-C57B-45AE-9BA2-C827A2B503FF}"/>
              </a:ext>
            </a:extLst>
          </p:cNvPr>
          <p:cNvSpPr>
            <a:spLocks noGrp="1"/>
          </p:cNvSpPr>
          <p:nvPr>
            <p:ph type="title"/>
          </p:nvPr>
        </p:nvSpPr>
        <p:spPr/>
        <p:txBody>
          <a:bodyPr/>
          <a:lstStyle/>
          <a:p>
            <a:r>
              <a:rPr lang="en-US" dirty="0"/>
              <a:t>Connected scenario</a:t>
            </a:r>
          </a:p>
        </p:txBody>
      </p:sp>
      <p:sp>
        <p:nvSpPr>
          <p:cNvPr id="4" name="Text Placeholder 3">
            <a:extLst>
              <a:ext uri="{FF2B5EF4-FFF2-40B4-BE49-F238E27FC236}">
                <a16:creationId xmlns:a16="http://schemas.microsoft.com/office/drawing/2014/main" id="{45E25F47-2708-4C7B-ABFA-3AAD5C0559C0}"/>
              </a:ext>
            </a:extLst>
          </p:cNvPr>
          <p:cNvSpPr>
            <a:spLocks noGrp="1"/>
          </p:cNvSpPr>
          <p:nvPr>
            <p:ph type="body" sz="quarter" idx="10"/>
          </p:nvPr>
        </p:nvSpPr>
        <p:spPr>
          <a:xfrm>
            <a:off x="274638" y="1212850"/>
            <a:ext cx="11888787" cy="1292662"/>
          </a:xfrm>
        </p:spPr>
        <p:txBody>
          <a:bodyPr/>
          <a:lstStyle/>
          <a:p>
            <a:r>
              <a:rPr lang="en-US" dirty="0"/>
              <a:t>Must be connected to Internet</a:t>
            </a:r>
          </a:p>
          <a:p>
            <a:r>
              <a:rPr lang="en-US" dirty="0"/>
              <a:t>Use Azure Stack Hub Portal to locate and Download Items</a:t>
            </a:r>
          </a:p>
        </p:txBody>
      </p:sp>
      <p:pic>
        <p:nvPicPr>
          <p:cNvPr id="5" name="Picture 4">
            <a:extLst>
              <a:ext uri="{FF2B5EF4-FFF2-40B4-BE49-F238E27FC236}">
                <a16:creationId xmlns:a16="http://schemas.microsoft.com/office/drawing/2014/main" id="{6F5CD5FC-10D1-4147-AB6B-78C5EA04519A}"/>
              </a:ext>
            </a:extLst>
          </p:cNvPr>
          <p:cNvPicPr>
            <a:picLocks noChangeAspect="1"/>
          </p:cNvPicPr>
          <p:nvPr/>
        </p:nvPicPr>
        <p:blipFill>
          <a:blip r:embed="rId2"/>
          <a:stretch>
            <a:fillRect/>
          </a:stretch>
        </p:blipFill>
        <p:spPr>
          <a:xfrm>
            <a:off x="2003424" y="2836425"/>
            <a:ext cx="6196013" cy="2429397"/>
          </a:xfrm>
          <a:prstGeom prst="rect">
            <a:avLst/>
          </a:prstGeom>
        </p:spPr>
      </p:pic>
      <p:pic>
        <p:nvPicPr>
          <p:cNvPr id="6" name="Picture 5">
            <a:extLst>
              <a:ext uri="{FF2B5EF4-FFF2-40B4-BE49-F238E27FC236}">
                <a16:creationId xmlns:a16="http://schemas.microsoft.com/office/drawing/2014/main" id="{36606310-38D3-4A5A-8AB4-E26E6313EEFD}"/>
              </a:ext>
            </a:extLst>
          </p:cNvPr>
          <p:cNvPicPr>
            <a:picLocks noChangeAspect="1"/>
          </p:cNvPicPr>
          <p:nvPr/>
        </p:nvPicPr>
        <p:blipFill>
          <a:blip r:embed="rId3"/>
          <a:stretch>
            <a:fillRect/>
          </a:stretch>
        </p:blipFill>
        <p:spPr>
          <a:xfrm>
            <a:off x="1951037" y="2836425"/>
            <a:ext cx="6542514" cy="3862826"/>
          </a:xfrm>
          <a:prstGeom prst="rect">
            <a:avLst/>
          </a:prstGeom>
        </p:spPr>
      </p:pic>
    </p:spTree>
    <p:extLst>
      <p:ext uri="{BB962C8B-B14F-4D97-AF65-F5344CB8AC3E}">
        <p14:creationId xmlns:p14="http://schemas.microsoft.com/office/powerpoint/2010/main" val="30105540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Disconnected scenario</a:t>
            </a:r>
          </a:p>
        </p:txBody>
      </p:sp>
      <p:sp>
        <p:nvSpPr>
          <p:cNvPr id="3" name="Text Placeholder 2"/>
          <p:cNvSpPr>
            <a:spLocks noGrp="1"/>
          </p:cNvSpPr>
          <p:nvPr>
            <p:ph type="body" sz="quarter" idx="10"/>
          </p:nvPr>
        </p:nvSpPr>
        <p:spPr>
          <a:xfrm>
            <a:off x="274702" y="1211287"/>
            <a:ext cx="4648135" cy="5770811"/>
          </a:xfrm>
        </p:spPr>
        <p:txBody>
          <a:bodyPr/>
          <a:lstStyle/>
          <a:p>
            <a:pPr marL="0" indent="0">
              <a:spcAft>
                <a:spcPts val="600"/>
              </a:spcAft>
              <a:buNone/>
            </a:pPr>
            <a:r>
              <a:rPr lang="en-US" sz="2800" dirty="0">
                <a:solidFill>
                  <a:srgbClr val="0078D7"/>
                </a:solidFill>
              </a:rPr>
              <a:t>Very Limited Internet Access or Disconnected</a:t>
            </a:r>
          </a:p>
          <a:p>
            <a:pPr>
              <a:spcBef>
                <a:spcPts val="0"/>
              </a:spcBef>
              <a:spcAft>
                <a:spcPts val="600"/>
              </a:spcAft>
              <a:buSzPct val="70000"/>
              <a:buFont typeface="Arial" panose="020B0604020202020204" pitchFamily="34" charset="0"/>
              <a:buChar char="•"/>
            </a:pPr>
            <a:r>
              <a:rPr lang="en-US" sz="1800" dirty="0">
                <a:solidFill>
                  <a:srgbClr val="505050"/>
                </a:solidFill>
                <a:latin typeface="+mj-lt"/>
              </a:rPr>
              <a:t>Use Syndication Tool, then</a:t>
            </a:r>
          </a:p>
          <a:p>
            <a:pPr>
              <a:spcBef>
                <a:spcPts val="0"/>
              </a:spcBef>
              <a:spcAft>
                <a:spcPts val="600"/>
              </a:spcAft>
              <a:buSzPct val="70000"/>
              <a:buFont typeface="Arial" panose="020B0604020202020204" pitchFamily="34" charset="0"/>
              <a:buChar char="•"/>
            </a:pPr>
            <a:r>
              <a:rPr lang="en-US" sz="1800" dirty="0">
                <a:solidFill>
                  <a:srgbClr val="505050"/>
                </a:solidFill>
                <a:latin typeface="+mj-lt"/>
              </a:rPr>
              <a:t>Download from Azure Marketplace</a:t>
            </a:r>
          </a:p>
          <a:p>
            <a:pPr>
              <a:spcBef>
                <a:spcPts val="0"/>
              </a:spcBef>
              <a:spcAft>
                <a:spcPts val="600"/>
              </a:spcAft>
              <a:buSzPct val="70000"/>
              <a:buFont typeface="Arial" panose="020B0604020202020204" pitchFamily="34" charset="0"/>
              <a:buChar char="•"/>
            </a:pPr>
            <a:r>
              <a:rPr lang="en-US" sz="1800" dirty="0">
                <a:solidFill>
                  <a:srgbClr val="505050"/>
                </a:solidFill>
              </a:rPr>
              <a:t>Then move files to upload physically</a:t>
            </a:r>
          </a:p>
          <a:p>
            <a:pPr>
              <a:spcBef>
                <a:spcPts val="0"/>
              </a:spcBef>
              <a:spcAft>
                <a:spcPts val="600"/>
              </a:spcAft>
              <a:buSzPct val="70000"/>
              <a:buFont typeface="Arial" panose="020B0604020202020204" pitchFamily="34" charset="0"/>
              <a:buChar char="•"/>
            </a:pPr>
            <a:r>
              <a:rPr lang="en-US" sz="1800" dirty="0">
                <a:solidFill>
                  <a:srgbClr val="505050"/>
                </a:solidFill>
              </a:rPr>
              <a:t>Publish Files to Azure Stack Hub Marketplace</a:t>
            </a:r>
          </a:p>
          <a:p>
            <a:pPr>
              <a:spcBef>
                <a:spcPts val="0"/>
              </a:spcBef>
              <a:spcAft>
                <a:spcPts val="600"/>
              </a:spcAft>
              <a:buSzPct val="70000"/>
              <a:buFont typeface="Arial" panose="020B0604020202020204" pitchFamily="34" charset="0"/>
              <a:buChar char="•"/>
            </a:pPr>
            <a:endParaRPr lang="en-US" sz="1800" dirty="0">
              <a:solidFill>
                <a:srgbClr val="505050"/>
              </a:solidFill>
              <a:latin typeface="+mj-lt"/>
            </a:endParaRPr>
          </a:p>
          <a:p>
            <a:pPr marL="0" indent="0">
              <a:spcAft>
                <a:spcPts val="600"/>
              </a:spcAft>
              <a:buNone/>
            </a:pPr>
            <a:r>
              <a:rPr lang="en-US" sz="2800" dirty="0">
                <a:solidFill>
                  <a:srgbClr val="0078D7"/>
                </a:solidFill>
              </a:rPr>
              <a:t>Pre-requisites</a:t>
            </a:r>
          </a:p>
          <a:p>
            <a:pPr>
              <a:spcBef>
                <a:spcPts val="0"/>
              </a:spcBef>
              <a:spcAft>
                <a:spcPts val="600"/>
              </a:spcAft>
              <a:buSzPct val="70000"/>
              <a:buFont typeface="Arial" panose="020B0604020202020204" pitchFamily="34" charset="0"/>
              <a:buChar char="•"/>
            </a:pPr>
            <a:r>
              <a:rPr lang="en-US" sz="1800" dirty="0">
                <a:solidFill>
                  <a:srgbClr val="505050"/>
                </a:solidFill>
                <a:latin typeface="+mj-lt"/>
              </a:rPr>
              <a:t>Azure Stack Hub Register</a:t>
            </a:r>
            <a:r>
              <a:rPr lang="en-US" sz="1800" dirty="0">
                <a:solidFill>
                  <a:srgbClr val="505050"/>
                </a:solidFill>
              </a:rPr>
              <a:t>ed</a:t>
            </a:r>
          </a:p>
          <a:p>
            <a:pPr>
              <a:spcBef>
                <a:spcPts val="0"/>
              </a:spcBef>
              <a:spcAft>
                <a:spcPts val="600"/>
              </a:spcAft>
              <a:buSzPct val="70000"/>
              <a:buFont typeface="Arial" panose="020B0604020202020204" pitchFamily="34" charset="0"/>
              <a:buChar char="•"/>
            </a:pPr>
            <a:r>
              <a:rPr lang="en-US" sz="1800" dirty="0">
                <a:solidFill>
                  <a:srgbClr val="505050"/>
                </a:solidFill>
              </a:rPr>
              <a:t>Azure Stack Hub PowerShell Module version 1.2.11 or greater</a:t>
            </a:r>
          </a:p>
          <a:p>
            <a:pPr>
              <a:spcBef>
                <a:spcPts val="0"/>
              </a:spcBef>
              <a:spcAft>
                <a:spcPts val="600"/>
              </a:spcAft>
              <a:buSzPct val="70000"/>
              <a:buFont typeface="Arial" panose="020B0604020202020204" pitchFamily="34" charset="0"/>
              <a:buChar char="•"/>
            </a:pPr>
            <a:r>
              <a:rPr lang="en-US" sz="1800" dirty="0">
                <a:solidFill>
                  <a:srgbClr val="505050"/>
                </a:solidFill>
                <a:latin typeface="+mj-lt"/>
              </a:rPr>
              <a:t>Configure </a:t>
            </a:r>
            <a:r>
              <a:rPr lang="en-US" sz="1800" dirty="0">
                <a:solidFill>
                  <a:srgbClr val="505050"/>
                </a:solidFill>
                <a:latin typeface="+mj-lt"/>
                <a:hlinkClick r:id="rId3"/>
              </a:rPr>
              <a:t>Azure Stack Hub Operator for PowerShell</a:t>
            </a:r>
            <a:endParaRPr lang="en-US" sz="1800" dirty="0">
              <a:solidFill>
                <a:srgbClr val="505050"/>
              </a:solidFill>
              <a:latin typeface="+mj-lt"/>
            </a:endParaRPr>
          </a:p>
          <a:p>
            <a:pPr>
              <a:spcBef>
                <a:spcPts val="0"/>
              </a:spcBef>
              <a:spcAft>
                <a:spcPts val="600"/>
              </a:spcAft>
              <a:buSzPct val="70000"/>
              <a:buFont typeface="Arial" panose="020B0604020202020204" pitchFamily="34" charset="0"/>
              <a:buChar char="•"/>
            </a:pPr>
            <a:r>
              <a:rPr lang="en-US" sz="1800" dirty="0">
                <a:solidFill>
                  <a:srgbClr val="505050"/>
                </a:solidFill>
                <a:latin typeface="+mj-lt"/>
              </a:rPr>
              <a:t>Publicly Available Container in Azure Stack Hub</a:t>
            </a:r>
          </a:p>
          <a:p>
            <a:pPr>
              <a:spcBef>
                <a:spcPts val="0"/>
              </a:spcBef>
              <a:spcAft>
                <a:spcPts val="600"/>
              </a:spcAft>
              <a:buSzPct val="70000"/>
              <a:buFont typeface="Arial" panose="020B0604020202020204" pitchFamily="34" charset="0"/>
              <a:buChar char="•"/>
            </a:pPr>
            <a:endParaRPr lang="en-US" sz="1800" dirty="0">
              <a:solidFill>
                <a:srgbClr val="505050"/>
              </a:solidFill>
              <a:latin typeface="+mj-lt"/>
            </a:endParaRPr>
          </a:p>
        </p:txBody>
      </p:sp>
      <p:pic>
        <p:nvPicPr>
          <p:cNvPr id="5" name="Picture 4">
            <a:extLst>
              <a:ext uri="{FF2B5EF4-FFF2-40B4-BE49-F238E27FC236}">
                <a16:creationId xmlns:a16="http://schemas.microsoft.com/office/drawing/2014/main" id="{6359F33A-D464-4BFD-8F5C-163CA73D9FAF}"/>
              </a:ext>
            </a:extLst>
          </p:cNvPr>
          <p:cNvPicPr>
            <a:picLocks noChangeAspect="1"/>
          </p:cNvPicPr>
          <p:nvPr/>
        </p:nvPicPr>
        <p:blipFill>
          <a:blip r:embed="rId4"/>
          <a:stretch>
            <a:fillRect/>
          </a:stretch>
        </p:blipFill>
        <p:spPr>
          <a:xfrm>
            <a:off x="4922837" y="2314218"/>
            <a:ext cx="7212583" cy="3506801"/>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0242CD44-0DC1-414A-9A74-80C3DF40476F}"/>
              </a:ext>
            </a:extLst>
          </p:cNvPr>
          <p:cNvPicPr>
            <a:picLocks noChangeAspect="1"/>
          </p:cNvPicPr>
          <p:nvPr/>
        </p:nvPicPr>
        <p:blipFill>
          <a:blip r:embed="rId5"/>
          <a:stretch>
            <a:fillRect/>
          </a:stretch>
        </p:blipFill>
        <p:spPr>
          <a:xfrm>
            <a:off x="4846637" y="2201862"/>
            <a:ext cx="7597775" cy="4223997"/>
          </a:xfrm>
          <a:prstGeom prst="rect">
            <a:avLst/>
          </a:prstGeom>
        </p:spPr>
      </p:pic>
    </p:spTree>
    <p:extLst>
      <p:ext uri="{BB962C8B-B14F-4D97-AF65-F5344CB8AC3E}">
        <p14:creationId xmlns:p14="http://schemas.microsoft.com/office/powerpoint/2010/main" val="41944680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639" y="2811462"/>
            <a:ext cx="10056812" cy="1181862"/>
          </a:xfrm>
        </p:spPr>
        <p:txBody>
          <a:bodyPr/>
          <a:lstStyle/>
          <a:p>
            <a:r>
              <a:rPr lang="en-US" dirty="0"/>
              <a:t>Questions?</a:t>
            </a:r>
          </a:p>
        </p:txBody>
      </p:sp>
    </p:spTree>
    <p:extLst>
      <p:ext uri="{BB962C8B-B14F-4D97-AF65-F5344CB8AC3E}">
        <p14:creationId xmlns:p14="http://schemas.microsoft.com/office/powerpoint/2010/main" val="3786595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3535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 y="0"/>
            <a:ext cx="12436475" cy="6994525"/>
          </a:xfrm>
          <a:prstGeom prst="rect">
            <a:avLst/>
          </a:prstGeom>
        </p:spPr>
      </p:pic>
      <p:sp>
        <p:nvSpPr>
          <p:cNvPr id="11" name="Rectangle 10">
            <a:extLst>
              <a:ext uri="{FF2B5EF4-FFF2-40B4-BE49-F238E27FC236}">
                <a16:creationId xmlns:a16="http://schemas.microsoft.com/office/drawing/2014/main" id="{3BAE2ADA-2920-460F-BA41-8821D0A6ACFF}"/>
              </a:ext>
            </a:extLst>
          </p:cNvPr>
          <p:cNvSpPr/>
          <p:nvPr/>
        </p:nvSpPr>
        <p:spPr bwMode="auto">
          <a:xfrm>
            <a:off x="-1" y="0"/>
            <a:ext cx="12436476" cy="6994525"/>
          </a:xfrm>
          <a:prstGeom prst="rect">
            <a:avLst/>
          </a:prstGeom>
          <a:solidFill>
            <a:srgbClr val="353535">
              <a:alpha val="8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Oval 11"/>
          <p:cNvSpPr/>
          <p:nvPr/>
        </p:nvSpPr>
        <p:spPr bwMode="auto">
          <a:xfrm>
            <a:off x="8413470" y="2635833"/>
            <a:ext cx="1757266" cy="1671298"/>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00" b="0" i="0" u="none" strike="noStrike" kern="0" cap="none" spc="0" normalizeH="0" baseline="0" noProof="0" dirty="0">
                <a:ln>
                  <a:noFill/>
                </a:ln>
                <a:solidFill>
                  <a:srgbClr val="FFFFFF"/>
                </a:solidFill>
                <a:effectLst/>
                <a:uLnTx/>
                <a:uFillTx/>
                <a:latin typeface="+mj-lt"/>
              </a:rPr>
              <a:t>VM</a:t>
            </a:r>
          </a:p>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mj-lt"/>
                <a:ea typeface="+mn-ea"/>
                <a:cs typeface="+mn-cs"/>
              </a:rPr>
              <a:t>Extensions</a:t>
            </a:r>
            <a:endParaRPr kumimoji="0" lang="en-US" sz="2000" b="0" i="0" u="none" strike="noStrike" kern="1200" cap="none" spc="-143" normalizeH="0" baseline="0" noProof="0" dirty="0">
              <a:ln>
                <a:noFill/>
              </a:ln>
              <a:solidFill>
                <a:srgbClr val="FFFFFF"/>
              </a:solidFill>
              <a:effectLst/>
              <a:uLnTx/>
              <a:uFillTx/>
              <a:latin typeface="+mj-lt"/>
              <a:ea typeface="+mn-ea"/>
              <a:cs typeface="+mn-cs"/>
            </a:endParaRPr>
          </a:p>
        </p:txBody>
      </p:sp>
      <p:sp>
        <p:nvSpPr>
          <p:cNvPr id="6" name="Oval 5"/>
          <p:cNvSpPr/>
          <p:nvPr/>
        </p:nvSpPr>
        <p:spPr bwMode="auto">
          <a:xfrm>
            <a:off x="6287033" y="2635833"/>
            <a:ext cx="1741587" cy="1752601"/>
          </a:xfrm>
          <a:prstGeom prst="ellipse">
            <a:avLst/>
          </a:prstGeom>
          <a:solidFill>
            <a:schemeClr val="accent6">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chemeClr val="bg1"/>
                </a:solidFill>
                <a:effectLst/>
                <a:uLnTx/>
                <a:uFillTx/>
                <a:latin typeface="+mj-lt"/>
                <a:ea typeface="+mn-ea"/>
                <a:cs typeface="+mn-cs"/>
              </a:rPr>
              <a:t>Blob Storage</a:t>
            </a:r>
          </a:p>
        </p:txBody>
      </p:sp>
      <p:sp>
        <p:nvSpPr>
          <p:cNvPr id="17" name="Oval 16"/>
          <p:cNvSpPr/>
          <p:nvPr/>
        </p:nvSpPr>
        <p:spPr bwMode="auto">
          <a:xfrm>
            <a:off x="241464" y="2635835"/>
            <a:ext cx="1769653" cy="1752600"/>
          </a:xfrm>
          <a:prstGeom prst="ellipse">
            <a:avLst/>
          </a:prstGeom>
          <a:solidFill>
            <a:schemeClr val="accent6">
              <a:lumMod val="75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mj-lt"/>
                <a:ea typeface="+mn-ea"/>
                <a:cs typeface="+mn-cs"/>
              </a:rPr>
              <a:t>Availability set</a:t>
            </a:r>
          </a:p>
        </p:txBody>
      </p:sp>
      <p:sp>
        <p:nvSpPr>
          <p:cNvPr id="10" name="Oval 9"/>
          <p:cNvSpPr/>
          <p:nvPr/>
        </p:nvSpPr>
        <p:spPr bwMode="auto">
          <a:xfrm>
            <a:off x="2217160" y="2635835"/>
            <a:ext cx="1769653" cy="1752600"/>
          </a:xfrm>
          <a:prstGeom prst="ellipse">
            <a:avLst/>
          </a:prstGeom>
          <a:solidFill>
            <a:schemeClr val="accent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mj-lt"/>
                <a:ea typeface="+mn-ea"/>
                <a:cs typeface="+mn-cs"/>
              </a:rPr>
              <a:t>Load Balancer</a:t>
            </a:r>
          </a:p>
        </p:txBody>
      </p:sp>
      <p:sp>
        <p:nvSpPr>
          <p:cNvPr id="4" name="Oval 3"/>
          <p:cNvSpPr/>
          <p:nvPr/>
        </p:nvSpPr>
        <p:spPr bwMode="auto">
          <a:xfrm>
            <a:off x="10465326" y="2617011"/>
            <a:ext cx="1772711" cy="1690120"/>
          </a:xfrm>
          <a:prstGeom prst="ellipse">
            <a:avLst/>
          </a:prstGeom>
          <a:solidFill>
            <a:schemeClr val="accent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mj-lt"/>
                <a:ea typeface="+mn-ea"/>
                <a:cs typeface="+mn-cs"/>
              </a:rPr>
              <a:t>SQL</a:t>
            </a:r>
          </a:p>
        </p:txBody>
      </p:sp>
      <p:sp>
        <p:nvSpPr>
          <p:cNvPr id="7" name="Oval 6"/>
          <p:cNvSpPr/>
          <p:nvPr/>
        </p:nvSpPr>
        <p:spPr bwMode="auto">
          <a:xfrm>
            <a:off x="4192856" y="2617011"/>
            <a:ext cx="1769654" cy="1771424"/>
          </a:xfrm>
          <a:prstGeom prst="ellipse">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58" rIns="0" bIns="47558" numCol="1" rtlCol="0" anchor="ctr" anchorCtr="0" compatLnSpc="1">
            <a:prstTxWarp prst="textNoShape">
              <a:avLst/>
            </a:prstTxWarp>
          </a:bodyPr>
          <a:lstStyle/>
          <a:p>
            <a:pPr marL="0" marR="0" lvl="0" indent="0" algn="ctr" defTabSz="950846"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505050"/>
                </a:solidFill>
                <a:effectLst/>
                <a:uLnTx/>
                <a:uFillTx/>
                <a:latin typeface="+mj-lt"/>
                <a:ea typeface="+mn-ea"/>
                <a:cs typeface="+mn-cs"/>
              </a:rPr>
              <a:t>Compute</a:t>
            </a:r>
          </a:p>
        </p:txBody>
      </p:sp>
      <p:sp>
        <p:nvSpPr>
          <p:cNvPr id="16" name="Rectangle 15"/>
          <p:cNvSpPr/>
          <p:nvPr/>
        </p:nvSpPr>
        <p:spPr>
          <a:xfrm>
            <a:off x="132851" y="1668516"/>
            <a:ext cx="11996573" cy="646331"/>
          </a:xfrm>
          <a:prstGeom prst="rect">
            <a:avLst/>
          </a:prstGeom>
        </p:spPr>
        <p:txBody>
          <a:bodyPr wrap="square">
            <a:spAutoFit/>
          </a:bodyPr>
          <a:lstStyle/>
          <a:p>
            <a:pPr algn="ctr"/>
            <a:r>
              <a:rPr lang="en-US" sz="3600" dirty="0">
                <a:solidFill>
                  <a:srgbClr val="FFFFFF"/>
                </a:solidFill>
                <a:latin typeface="+mj-lt"/>
              </a:rPr>
              <a:t>Goal: Transform options into consumable solutions</a:t>
            </a:r>
            <a:endParaRPr lang="en-US" sz="3600" dirty="0">
              <a:latin typeface="+mj-lt"/>
            </a:endParaRPr>
          </a:p>
        </p:txBody>
      </p:sp>
    </p:spTree>
    <p:extLst>
      <p:ext uri="{BB962C8B-B14F-4D97-AF65-F5344CB8AC3E}">
        <p14:creationId xmlns:p14="http://schemas.microsoft.com/office/powerpoint/2010/main" val="39216797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505050"/>
                </a:solidFill>
              </a:rPr>
              <a:t>Azure Marketplace</a:t>
            </a:r>
          </a:p>
        </p:txBody>
      </p:sp>
      <p:sp>
        <p:nvSpPr>
          <p:cNvPr id="3" name="Text Placeholder 2"/>
          <p:cNvSpPr>
            <a:spLocks noGrp="1"/>
          </p:cNvSpPr>
          <p:nvPr>
            <p:ph type="body" sz="quarter" idx="10"/>
          </p:nvPr>
        </p:nvSpPr>
        <p:spPr>
          <a:xfrm>
            <a:off x="274638" y="1852938"/>
            <a:ext cx="5486399" cy="3373231"/>
          </a:xfrm>
        </p:spPr>
        <p:txBody>
          <a:bodyPr/>
          <a:lstStyle/>
          <a:p>
            <a:pPr marL="0" indent="0">
              <a:buNone/>
            </a:pPr>
            <a:r>
              <a:rPr lang="en-US" sz="2800" dirty="0">
                <a:solidFill>
                  <a:srgbClr val="505050"/>
                </a:solidFill>
              </a:rPr>
              <a:t>Azure Marketplace is an online store that contains </a:t>
            </a:r>
            <a:r>
              <a:rPr lang="en-US" sz="2800" dirty="0">
                <a:solidFill>
                  <a:srgbClr val="0078D7"/>
                </a:solidFill>
                <a:latin typeface="Segoe UI" panose="020B0502040204020203" pitchFamily="34" charset="0"/>
                <a:cs typeface="Segoe UI" panose="020B0502040204020203" pitchFamily="34" charset="0"/>
              </a:rPr>
              <a:t>certified, open source, and community software applications, developer services,</a:t>
            </a:r>
            <a:r>
              <a:rPr lang="en-US" sz="2800" dirty="0">
                <a:solidFill>
                  <a:srgbClr val="505050"/>
                </a:solidFill>
              </a:rPr>
              <a:t> and </a:t>
            </a:r>
            <a:r>
              <a:rPr lang="en-US" sz="2800" dirty="0">
                <a:solidFill>
                  <a:srgbClr val="0078D7"/>
                </a:solidFill>
                <a:latin typeface="Segoe UI" panose="020B0502040204020203" pitchFamily="34" charset="0"/>
                <a:cs typeface="Segoe UI" panose="020B0502040204020203" pitchFamily="34" charset="0"/>
              </a:rPr>
              <a:t>data</a:t>
            </a:r>
            <a:r>
              <a:rPr lang="en-US" sz="2800" dirty="0">
                <a:solidFill>
                  <a:srgbClr val="505050"/>
                </a:solidFill>
              </a:rPr>
              <a:t> which are </a:t>
            </a:r>
            <a:r>
              <a:rPr lang="en-US" sz="2800" u="sng" dirty="0">
                <a:solidFill>
                  <a:srgbClr val="505050"/>
                </a:solidFill>
              </a:rPr>
              <a:t>pre-configured</a:t>
            </a:r>
            <a:r>
              <a:rPr lang="en-US" sz="2800" dirty="0">
                <a:solidFill>
                  <a:srgbClr val="505050"/>
                </a:solidFill>
              </a:rPr>
              <a:t> to run in Microsoft Azure (and Azure Stack Hub)</a:t>
            </a:r>
          </a:p>
          <a:p>
            <a:pPr marL="0" indent="0">
              <a:buNone/>
            </a:pPr>
            <a:endParaRPr lang="en-US" sz="2800" dirty="0">
              <a:solidFill>
                <a:srgbClr val="505050"/>
              </a:solidFill>
            </a:endParaRP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116694" y="1212849"/>
            <a:ext cx="6149053" cy="4265613"/>
          </a:xfrm>
          <a:prstGeom prst="rect">
            <a:avLst/>
          </a:prstGeom>
          <a:ln w="19050">
            <a:solidFill>
              <a:schemeClr val="bg1"/>
            </a:solidFill>
          </a:ln>
          <a:effectLst/>
        </p:spPr>
      </p:pic>
      <p:sp>
        <p:nvSpPr>
          <p:cNvPr id="5" name="Rectangle 4"/>
          <p:cNvSpPr/>
          <p:nvPr/>
        </p:nvSpPr>
        <p:spPr>
          <a:xfrm>
            <a:off x="503237" y="6124964"/>
            <a:ext cx="6096000" cy="369332"/>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hlinkClick r:id="rId4"/>
              </a:rPr>
              <a:t>https://azure.microsoft.com/en-us/marketplace</a:t>
            </a: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 </a:t>
            </a:r>
          </a:p>
        </p:txBody>
      </p:sp>
    </p:spTree>
    <p:extLst>
      <p:ext uri="{BB962C8B-B14F-4D97-AF65-F5344CB8AC3E}">
        <p14:creationId xmlns:p14="http://schemas.microsoft.com/office/powerpoint/2010/main" val="45001384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9" y="295274"/>
            <a:ext cx="11889564" cy="917575"/>
          </a:xfrm>
        </p:spPr>
        <p:txBody>
          <a:bodyPr/>
          <a:lstStyle/>
          <a:p>
            <a:r>
              <a:rPr lang="en-US" dirty="0">
                <a:solidFill>
                  <a:srgbClr val="505050"/>
                </a:solidFill>
              </a:rPr>
              <a:t>Azure Marketplace considerations</a:t>
            </a:r>
          </a:p>
        </p:txBody>
      </p:sp>
      <p:sp>
        <p:nvSpPr>
          <p:cNvPr id="5" name="Text Placeholder 4"/>
          <p:cNvSpPr>
            <a:spLocks noGrp="1"/>
          </p:cNvSpPr>
          <p:nvPr>
            <p:ph type="body" sz="quarter" idx="10"/>
          </p:nvPr>
        </p:nvSpPr>
        <p:spPr>
          <a:xfrm>
            <a:off x="274639" y="1322441"/>
            <a:ext cx="10363200" cy="5090624"/>
          </a:xfrm>
        </p:spPr>
        <p:txBody>
          <a:bodyPr/>
          <a:lstStyle/>
          <a:p>
            <a:pPr marL="457200" indent="-457200">
              <a:spcAft>
                <a:spcPts val="1200"/>
              </a:spcAft>
              <a:buFont typeface="Arial" panose="020B0604020202020204" pitchFamily="34" charset="0"/>
              <a:buChar char="•"/>
            </a:pPr>
            <a:r>
              <a:rPr lang="en-US" sz="2800" dirty="0"/>
              <a:t>It should not be expected that all Azure Marketplace images and </a:t>
            </a:r>
            <a:r>
              <a:rPr lang="en-US" sz="2800" dirty="0" err="1"/>
              <a:t>VMExtensions</a:t>
            </a:r>
            <a:r>
              <a:rPr lang="en-US" sz="2800" dirty="0"/>
              <a:t> will be present in Azure Stack Hub  </a:t>
            </a:r>
          </a:p>
          <a:p>
            <a:pPr marL="457200" indent="-457200">
              <a:spcAft>
                <a:spcPts val="1200"/>
              </a:spcAft>
              <a:buFont typeface="Arial" panose="020B0604020202020204" pitchFamily="34" charset="0"/>
              <a:buChar char="•"/>
            </a:pPr>
            <a:r>
              <a:rPr lang="en-US" sz="2800" dirty="0"/>
              <a:t>Azure Stack Hub will have a syndication service which will allow for specified images and </a:t>
            </a:r>
            <a:r>
              <a:rPr lang="en-US" sz="2800" dirty="0" err="1"/>
              <a:t>VMExtensions</a:t>
            </a:r>
            <a:r>
              <a:rPr lang="en-US" sz="2800" dirty="0"/>
              <a:t> to be downloaded and included in Azure Stack Hub deployments </a:t>
            </a:r>
          </a:p>
          <a:p>
            <a:pPr marL="457200" indent="-457200">
              <a:spcAft>
                <a:spcPts val="1200"/>
              </a:spcAft>
              <a:buFont typeface="Arial" panose="020B0604020202020204" pitchFamily="34" charset="0"/>
              <a:buChar char="•"/>
            </a:pPr>
            <a:r>
              <a:rPr lang="en-US" sz="2800" dirty="0"/>
              <a:t>Dependencies exist for ISV Marketplace images. Each ISV needs to mark images as "Azure Stack Hub Capable" </a:t>
            </a:r>
          </a:p>
          <a:p>
            <a:pPr marL="457200" indent="-457200">
              <a:spcAft>
                <a:spcPts val="1200"/>
              </a:spcAft>
              <a:buFont typeface="Arial" panose="020B0604020202020204" pitchFamily="34" charset="0"/>
              <a:buChar char="•"/>
            </a:pPr>
            <a:r>
              <a:rPr lang="en-US" sz="2800" dirty="0"/>
              <a:t>If you wish to deploy a solution with dependencies it should be developed and deployed as a “self-contained” image</a:t>
            </a:r>
          </a:p>
          <a:p>
            <a:pPr marL="457200" indent="-457200">
              <a:spcAft>
                <a:spcPts val="1200"/>
              </a:spcAft>
              <a:buFont typeface="Arial" panose="020B0604020202020204" pitchFamily="34" charset="0"/>
              <a:buChar char="•"/>
            </a:pPr>
            <a:r>
              <a:rPr lang="en-US" sz="2800" dirty="0"/>
              <a:t>It is ever evolving so see </a:t>
            </a:r>
            <a:r>
              <a:rPr lang="en-US" sz="2800" dirty="0">
                <a:hlinkClick r:id="rId2"/>
              </a:rPr>
              <a:t>what’s new versus deprecated</a:t>
            </a:r>
            <a:endParaRPr lang="en-US" sz="3200" dirty="0"/>
          </a:p>
        </p:txBody>
      </p:sp>
    </p:spTree>
    <p:extLst>
      <p:ext uri="{BB962C8B-B14F-4D97-AF65-F5344CB8AC3E}">
        <p14:creationId xmlns:p14="http://schemas.microsoft.com/office/powerpoint/2010/main" val="51266639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3"/>
          <a:stretch>
            <a:fillRect/>
          </a:stretch>
        </p:blipFill>
        <p:spPr>
          <a:xfrm rot="10800000">
            <a:off x="8251553" y="5616784"/>
            <a:ext cx="885692" cy="1377741"/>
          </a:xfrm>
          <a:prstGeom prst="rect">
            <a:avLst/>
          </a:prstGeom>
        </p:spPr>
      </p:pic>
      <p:sp>
        <p:nvSpPr>
          <p:cNvPr id="3" name="Title 2"/>
          <p:cNvSpPr>
            <a:spLocks noGrp="1"/>
          </p:cNvSpPr>
          <p:nvPr>
            <p:ph type="title"/>
          </p:nvPr>
        </p:nvSpPr>
        <p:spPr>
          <a:xfrm>
            <a:off x="274639" y="100964"/>
            <a:ext cx="11889564" cy="917575"/>
          </a:xfrm>
        </p:spPr>
        <p:txBody>
          <a:bodyPr/>
          <a:lstStyle/>
          <a:p>
            <a:pPr>
              <a:spcAft>
                <a:spcPts val="1200"/>
              </a:spcAft>
            </a:pPr>
            <a:r>
              <a:rPr lang="en-US" dirty="0">
                <a:solidFill>
                  <a:srgbClr val="505050"/>
                </a:solidFill>
              </a:rPr>
              <a:t>Azure Marketplace</a:t>
            </a:r>
            <a:br>
              <a:rPr lang="en-US" dirty="0">
                <a:solidFill>
                  <a:srgbClr val="505050"/>
                </a:solidFill>
              </a:rPr>
            </a:br>
            <a:br>
              <a:rPr lang="en-US" sz="800" dirty="0">
                <a:solidFill>
                  <a:srgbClr val="505050"/>
                </a:solidFill>
              </a:rPr>
            </a:br>
            <a:r>
              <a:rPr lang="en-US" sz="2400" spc="0" dirty="0">
                <a:ln>
                  <a:noFill/>
                </a:ln>
                <a:solidFill>
                  <a:srgbClr val="0078D7"/>
                </a:solidFill>
                <a:ea typeface="+mn-ea"/>
                <a:cs typeface="+mn-cs"/>
              </a:rPr>
              <a:t>More than 3,500 apps and growing</a:t>
            </a:r>
            <a:endParaRPr lang="en-US" sz="3600" spc="0" dirty="0">
              <a:ln>
                <a:noFill/>
              </a:ln>
              <a:solidFill>
                <a:srgbClr val="0078D7"/>
              </a:solidFill>
              <a:ea typeface="+mn-ea"/>
              <a:cs typeface="+mn-cs"/>
            </a:endParaRPr>
          </a:p>
        </p:txBody>
      </p:sp>
      <p:sp>
        <p:nvSpPr>
          <p:cNvPr id="84" name="Rectangle 83"/>
          <p:cNvSpPr/>
          <p:nvPr/>
        </p:nvSpPr>
        <p:spPr bwMode="auto">
          <a:xfrm>
            <a:off x="882" y="6841413"/>
            <a:ext cx="12434711" cy="200199"/>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5" name="Group 14"/>
          <p:cNvGrpSpPr/>
          <p:nvPr/>
        </p:nvGrpSpPr>
        <p:grpSpPr>
          <a:xfrm>
            <a:off x="2675417" y="1959286"/>
            <a:ext cx="2646303" cy="2679462"/>
            <a:chOff x="403567" y="1804009"/>
            <a:chExt cx="2602332" cy="2296516"/>
          </a:xfrm>
        </p:grpSpPr>
        <p:sp>
          <p:nvSpPr>
            <p:cNvPr id="16" name="Rectangle 15"/>
            <p:cNvSpPr/>
            <p:nvPr/>
          </p:nvSpPr>
          <p:spPr bwMode="auto">
            <a:xfrm>
              <a:off x="403567" y="1804009"/>
              <a:ext cx="2602332" cy="2296516"/>
            </a:xfrm>
            <a:prstGeom prst="rect">
              <a:avLst/>
            </a:prstGeom>
            <a:solidFill>
              <a:schemeClr val="accent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6216" tIns="91382" rIns="146216" bIns="91382" numCol="1" rtlCol="0" anchor="b"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dirty="0">
                  <a:ln>
                    <a:noFill/>
                  </a:ln>
                  <a:solidFill>
                    <a:srgbClr val="FFFFFF"/>
                  </a:solidFill>
                  <a:effectLst/>
                  <a:uLnTx/>
                  <a:uFillTx/>
                  <a:latin typeface="Segoe UI"/>
                  <a:ea typeface="+mn-ea"/>
                  <a:cs typeface="+mn-cs"/>
                </a:rPr>
                <a:t>Community templates and images</a:t>
              </a:r>
            </a:p>
          </p:txBody>
        </p:sp>
        <p:sp>
          <p:nvSpPr>
            <p:cNvPr id="17" name="TextBox 16"/>
            <p:cNvSpPr txBox="1"/>
            <p:nvPr/>
          </p:nvSpPr>
          <p:spPr>
            <a:xfrm>
              <a:off x="500883" y="1888184"/>
              <a:ext cx="2329424" cy="682805"/>
            </a:xfrm>
            <a:prstGeom prst="rect">
              <a:avLst/>
            </a:prstGeom>
            <a:noFill/>
          </p:spPr>
          <p:txBody>
            <a:bodyPr wrap="square" lIns="91385" tIns="45692" rIns="91385" bIns="45692" rtlCol="0">
              <a:spAutoFit/>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4488" b="0" i="0" u="none" strike="noStrike" kern="1200" cap="none" spc="0" normalizeH="0" baseline="0" noProof="0" dirty="0">
                  <a:ln>
                    <a:noFill/>
                  </a:ln>
                  <a:solidFill>
                    <a:srgbClr val="FFFFFF"/>
                  </a:solidFill>
                  <a:effectLst/>
                  <a:uLnTx/>
                  <a:uFillTx/>
                  <a:latin typeface="Segoe UI Light"/>
                  <a:ea typeface="ＭＳ Ｐゴシック" pitchFamily="34" charset="-128"/>
                  <a:cs typeface="Calibri" pitchFamily="34" charset="0"/>
                </a:rPr>
                <a:t>1,100+</a:t>
              </a:r>
              <a:endParaRPr kumimoji="0" lang="en-US" sz="4488" b="0" i="0" u="none" strike="noStrike" kern="1200" cap="none" spc="0" normalizeH="0" baseline="0" noProof="0" dirty="0">
                <a:ln>
                  <a:noFill/>
                </a:ln>
                <a:solidFill>
                  <a:srgbClr val="FFFFFF"/>
                </a:solidFill>
                <a:effectLst/>
                <a:uLnTx/>
                <a:uFillTx/>
                <a:latin typeface="Segoe UI Light"/>
                <a:ea typeface="+mn-ea"/>
                <a:cs typeface="+mn-cs"/>
              </a:endParaRPr>
            </a:p>
          </p:txBody>
        </p:sp>
      </p:grpSp>
      <p:grpSp>
        <p:nvGrpSpPr>
          <p:cNvPr id="6" name="Group 5"/>
          <p:cNvGrpSpPr/>
          <p:nvPr/>
        </p:nvGrpSpPr>
        <p:grpSpPr>
          <a:xfrm>
            <a:off x="310288" y="1957772"/>
            <a:ext cx="2244448" cy="2682490"/>
            <a:chOff x="303367" y="1816432"/>
            <a:chExt cx="2200639" cy="2630131"/>
          </a:xfrm>
        </p:grpSpPr>
        <p:sp>
          <p:nvSpPr>
            <p:cNvPr id="18" name="Rectangle 17"/>
            <p:cNvSpPr/>
            <p:nvPr/>
          </p:nvSpPr>
          <p:spPr bwMode="auto">
            <a:xfrm>
              <a:off x="303367" y="1816432"/>
              <a:ext cx="2200639" cy="2630131"/>
            </a:xfrm>
            <a:prstGeom prst="rect">
              <a:avLst/>
            </a:prstGeom>
            <a:solidFill>
              <a:schemeClr val="accent1">
                <a:lumMod val="50000"/>
              </a:schemeClr>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b"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dirty="0">
                  <a:ln>
                    <a:noFill/>
                  </a:ln>
                  <a:solidFill>
                    <a:srgbClr val="FFFFFF"/>
                  </a:solidFill>
                  <a:effectLst/>
                  <a:uLnTx/>
                  <a:uFillTx/>
                  <a:latin typeface="Segoe UI"/>
                  <a:ea typeface="+mn-ea"/>
                  <a:cs typeface="+mn-cs"/>
                </a:rPr>
                <a:t>Microsoft Azure Certified Virtual Machines</a:t>
              </a:r>
            </a:p>
          </p:txBody>
        </p:sp>
        <p:sp>
          <p:nvSpPr>
            <p:cNvPr id="19" name="TextBox 18"/>
            <p:cNvSpPr txBox="1"/>
            <p:nvPr/>
          </p:nvSpPr>
          <p:spPr>
            <a:xfrm>
              <a:off x="322280" y="1904869"/>
              <a:ext cx="2124979" cy="779328"/>
            </a:xfrm>
            <a:prstGeom prst="rect">
              <a:avLst/>
            </a:prstGeom>
            <a:noFill/>
          </p:spPr>
          <p:txBody>
            <a:bodyPr wrap="square" lIns="89586" tIns="44790" rIns="89586" bIns="44790" rtlCol="0">
              <a:spAutoFit/>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4488" b="0" i="0" u="none" strike="noStrike" kern="1200" cap="none" spc="0" normalizeH="0" baseline="0" noProof="0" dirty="0">
                  <a:ln>
                    <a:noFill/>
                  </a:ln>
                  <a:solidFill>
                    <a:srgbClr val="FFFFFF"/>
                  </a:solidFill>
                  <a:effectLst/>
                  <a:uLnTx/>
                  <a:uFillTx/>
                  <a:latin typeface="Segoe UI Light"/>
                  <a:ea typeface="ＭＳ Ｐゴシック" pitchFamily="34" charset="-128"/>
                  <a:cs typeface="Calibri" pitchFamily="34" charset="0"/>
                </a:rPr>
                <a:t>360+</a:t>
              </a:r>
            </a:p>
          </p:txBody>
        </p:sp>
      </p:grpSp>
      <p:grpSp>
        <p:nvGrpSpPr>
          <p:cNvPr id="5" name="Group 4"/>
          <p:cNvGrpSpPr/>
          <p:nvPr/>
        </p:nvGrpSpPr>
        <p:grpSpPr>
          <a:xfrm>
            <a:off x="5442403" y="1959051"/>
            <a:ext cx="2849008" cy="2680977"/>
            <a:chOff x="4777660" y="1736637"/>
            <a:chExt cx="2759969" cy="2628647"/>
          </a:xfrm>
          <a:solidFill>
            <a:schemeClr val="accent1"/>
          </a:solidFill>
        </p:grpSpPr>
        <p:sp>
          <p:nvSpPr>
            <p:cNvPr id="21" name="Rectangle 20"/>
            <p:cNvSpPr/>
            <p:nvPr/>
          </p:nvSpPr>
          <p:spPr bwMode="auto">
            <a:xfrm>
              <a:off x="4777660" y="1736637"/>
              <a:ext cx="2759969" cy="2628647"/>
            </a:xfrm>
            <a:prstGeom prst="rect">
              <a:avLst/>
            </a:prstGeom>
            <a:grp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b"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dirty="0">
                  <a:ln>
                    <a:noFill/>
                  </a:ln>
                  <a:solidFill>
                    <a:srgbClr val="FFFFFF"/>
                  </a:solidFill>
                  <a:effectLst/>
                  <a:uLnTx/>
                  <a:uFillTx/>
                  <a:latin typeface="Segoe UI"/>
                  <a:ea typeface="+mn-ea"/>
                  <a:cs typeface="+mn-cs"/>
                </a:rPr>
                <a:t>Web Apps, APIs, Connectors, and Data Services</a:t>
              </a:r>
            </a:p>
          </p:txBody>
        </p:sp>
        <p:sp>
          <p:nvSpPr>
            <p:cNvPr id="22" name="TextBox 21"/>
            <p:cNvSpPr txBox="1"/>
            <p:nvPr/>
          </p:nvSpPr>
          <p:spPr>
            <a:xfrm>
              <a:off x="4801415" y="1832931"/>
              <a:ext cx="2541232" cy="779328"/>
            </a:xfrm>
            <a:prstGeom prst="rect">
              <a:avLst/>
            </a:prstGeom>
            <a:grpFill/>
          </p:spPr>
          <p:txBody>
            <a:bodyPr wrap="square" lIns="186494" tIns="44790" rIns="89586" bIns="44790" rtlCol="0">
              <a:spAutoFit/>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4488" b="0" i="0" u="none" strike="noStrike" kern="1200" cap="none" spc="0" normalizeH="0" baseline="0" noProof="0" dirty="0">
                  <a:ln>
                    <a:noFill/>
                  </a:ln>
                  <a:solidFill>
                    <a:srgbClr val="FFFFFF"/>
                  </a:solidFill>
                  <a:effectLst/>
                  <a:uLnTx/>
                  <a:uFillTx/>
                  <a:latin typeface="Segoe UI Light"/>
                  <a:ea typeface="ＭＳ Ｐゴシック" pitchFamily="34" charset="-128"/>
                  <a:cs typeface="Calibri" pitchFamily="34" charset="0"/>
                </a:rPr>
                <a:t>2,100+</a:t>
              </a:r>
              <a:endParaRPr kumimoji="0" lang="en-US" sz="4488" b="0" i="0" u="none" strike="noStrike" kern="1200" cap="none" spc="0" normalizeH="0" baseline="0" noProof="0" dirty="0">
                <a:ln>
                  <a:noFill/>
                </a:ln>
                <a:solidFill>
                  <a:srgbClr val="FFFFFF"/>
                </a:solidFill>
                <a:effectLst/>
                <a:uLnTx/>
                <a:uFillTx/>
                <a:latin typeface="Segoe UI Light"/>
                <a:ea typeface="+mn-ea"/>
                <a:cs typeface="+mn-cs"/>
              </a:endParaRPr>
            </a:p>
          </p:txBody>
        </p:sp>
      </p:grpSp>
      <p:grpSp>
        <p:nvGrpSpPr>
          <p:cNvPr id="4" name="Group 3"/>
          <p:cNvGrpSpPr/>
          <p:nvPr/>
        </p:nvGrpSpPr>
        <p:grpSpPr>
          <a:xfrm>
            <a:off x="8412094" y="1957772"/>
            <a:ext cx="1960610" cy="2682490"/>
            <a:chOff x="7375006" y="1736637"/>
            <a:chExt cx="2050993" cy="2630131"/>
          </a:xfrm>
          <a:solidFill>
            <a:schemeClr val="tx2"/>
          </a:solidFill>
        </p:grpSpPr>
        <p:sp>
          <p:nvSpPr>
            <p:cNvPr id="20" name="Rectangle 19"/>
            <p:cNvSpPr/>
            <p:nvPr/>
          </p:nvSpPr>
          <p:spPr bwMode="auto">
            <a:xfrm>
              <a:off x="7375007" y="1736637"/>
              <a:ext cx="2050992" cy="2630131"/>
            </a:xfrm>
            <a:prstGeom prst="rect">
              <a:avLst/>
            </a:prstGeom>
            <a:grp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b"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dirty="0">
                  <a:ln>
                    <a:noFill/>
                  </a:ln>
                  <a:solidFill>
                    <a:srgbClr val="FFFFFF"/>
                  </a:solidFill>
                  <a:effectLst/>
                  <a:uLnTx/>
                  <a:uFillTx/>
                  <a:latin typeface="Segoe UI"/>
                  <a:ea typeface="+mn-ea"/>
                  <a:cs typeface="+mn-cs"/>
                </a:rPr>
                <a:t>Container Apps</a:t>
              </a:r>
            </a:p>
          </p:txBody>
        </p:sp>
        <p:sp>
          <p:nvSpPr>
            <p:cNvPr id="23" name="TextBox 22"/>
            <p:cNvSpPr txBox="1"/>
            <p:nvPr/>
          </p:nvSpPr>
          <p:spPr>
            <a:xfrm>
              <a:off x="7375006" y="1834414"/>
              <a:ext cx="2050993" cy="779328"/>
            </a:xfrm>
            <a:prstGeom prst="rect">
              <a:avLst/>
            </a:prstGeom>
            <a:grpFill/>
          </p:spPr>
          <p:txBody>
            <a:bodyPr wrap="square" lIns="186494" tIns="44790" rIns="89586" bIns="44790" rtlCol="0">
              <a:spAutoFit/>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4488" b="0" i="0" u="none" strike="noStrike" kern="1200" cap="none" spc="0" normalizeH="0" baseline="0" noProof="0" dirty="0">
                  <a:ln>
                    <a:noFill/>
                  </a:ln>
                  <a:solidFill>
                    <a:srgbClr val="FFFFFF"/>
                  </a:solidFill>
                  <a:effectLst/>
                  <a:uLnTx/>
                  <a:uFillTx/>
                  <a:latin typeface="Segoe UI Light"/>
                  <a:ea typeface="ＭＳ Ｐゴシック" pitchFamily="34" charset="-128"/>
                  <a:cs typeface="Calibri" pitchFamily="34" charset="0"/>
                </a:rPr>
                <a:t>30+</a:t>
              </a:r>
              <a:endParaRPr kumimoji="0" lang="en-US" sz="4488" b="0" i="0" u="none" strike="noStrike" kern="1200" cap="none" spc="0" normalizeH="0" baseline="0" noProof="0" dirty="0">
                <a:ln>
                  <a:noFill/>
                </a:ln>
                <a:solidFill>
                  <a:srgbClr val="FFFFFF"/>
                </a:solidFill>
                <a:effectLst/>
                <a:uLnTx/>
                <a:uFillTx/>
                <a:latin typeface="Segoe UI Light"/>
                <a:ea typeface="+mn-ea"/>
                <a:cs typeface="+mn-cs"/>
              </a:endParaRPr>
            </a:p>
          </p:txBody>
        </p:sp>
      </p:grpSp>
      <p:pic>
        <p:nvPicPr>
          <p:cNvPr id="30" name="Picture 29"/>
          <p:cNvPicPr>
            <a:picLocks noChangeAspect="1"/>
          </p:cNvPicPr>
          <p:nvPr/>
        </p:nvPicPr>
        <p:blipFill>
          <a:blip r:embed="rId4"/>
          <a:stretch>
            <a:fillRect/>
          </a:stretch>
        </p:blipFill>
        <p:spPr>
          <a:xfrm rot="10800000">
            <a:off x="10372705" y="4799524"/>
            <a:ext cx="1068175" cy="1068175"/>
          </a:xfrm>
          <a:prstGeom prst="rect">
            <a:avLst/>
          </a:prstGeom>
        </p:spPr>
      </p:pic>
      <p:pic>
        <p:nvPicPr>
          <p:cNvPr id="31" name="Picture 30"/>
          <p:cNvPicPr>
            <a:picLocks noChangeAspect="1"/>
          </p:cNvPicPr>
          <p:nvPr/>
        </p:nvPicPr>
        <p:blipFill>
          <a:blip r:embed="rId5"/>
          <a:stretch>
            <a:fillRect/>
          </a:stretch>
        </p:blipFill>
        <p:spPr>
          <a:xfrm rot="10800000">
            <a:off x="7315223" y="4752227"/>
            <a:ext cx="1162318" cy="2659539"/>
          </a:xfrm>
          <a:prstGeom prst="rect">
            <a:avLst/>
          </a:prstGeom>
        </p:spPr>
      </p:pic>
      <p:pic>
        <p:nvPicPr>
          <p:cNvPr id="33" name="Picture 32"/>
          <p:cNvPicPr>
            <a:picLocks noChangeAspect="1"/>
          </p:cNvPicPr>
          <p:nvPr/>
        </p:nvPicPr>
        <p:blipFill rotWithShape="1">
          <a:blip r:embed="rId6" cstate="screen">
            <a:extLst>
              <a:ext uri="{28A0092B-C50C-407E-A947-70E740481C1C}">
                <a14:useLocalDpi xmlns:a14="http://schemas.microsoft.com/office/drawing/2010/main"/>
              </a:ext>
            </a:extLst>
          </a:blip>
          <a:srcRect r="13079" b="17542"/>
          <a:stretch/>
        </p:blipFill>
        <p:spPr>
          <a:xfrm rot="10800000">
            <a:off x="9360694" y="5078033"/>
            <a:ext cx="1085118" cy="1709181"/>
          </a:xfrm>
          <a:prstGeom prst="rect">
            <a:avLst/>
          </a:prstGeom>
        </p:spPr>
      </p:pic>
      <p:grpSp>
        <p:nvGrpSpPr>
          <p:cNvPr id="74" name="Group 73"/>
          <p:cNvGrpSpPr/>
          <p:nvPr/>
        </p:nvGrpSpPr>
        <p:grpSpPr>
          <a:xfrm>
            <a:off x="1235" y="6146207"/>
            <a:ext cx="12434711" cy="752255"/>
            <a:chOff x="0" y="6242163"/>
            <a:chExt cx="12436475" cy="752362"/>
          </a:xfrm>
        </p:grpSpPr>
        <p:pic>
          <p:nvPicPr>
            <p:cNvPr id="75" name="Picture 74"/>
            <p:cNvPicPr>
              <a:picLocks noChangeAspect="1"/>
            </p:cNvPicPr>
            <p:nvPr/>
          </p:nvPicPr>
          <p:blipFill rotWithShape="1">
            <a:blip r:embed="rId7" cstate="screen">
              <a:extLst>
                <a:ext uri="{28A0092B-C50C-407E-A947-70E740481C1C}">
                  <a14:useLocalDpi xmlns:a14="http://schemas.microsoft.com/office/drawing/2010/main"/>
                </a:ext>
              </a:extLst>
            </a:blip>
            <a:srcRect b="47480"/>
            <a:stretch/>
          </p:blipFill>
          <p:spPr>
            <a:xfrm>
              <a:off x="9820899" y="6242163"/>
              <a:ext cx="2615576" cy="752362"/>
            </a:xfrm>
            <a:prstGeom prst="rect">
              <a:avLst/>
            </a:prstGeom>
          </p:spPr>
        </p:pic>
        <p:grpSp>
          <p:nvGrpSpPr>
            <p:cNvPr id="76" name="Group 75"/>
            <p:cNvGrpSpPr/>
            <p:nvPr/>
          </p:nvGrpSpPr>
          <p:grpSpPr>
            <a:xfrm>
              <a:off x="0" y="6242163"/>
              <a:ext cx="10544331" cy="752362"/>
              <a:chOff x="0" y="6242163"/>
              <a:chExt cx="10544331" cy="752362"/>
            </a:xfrm>
          </p:grpSpPr>
          <p:pic>
            <p:nvPicPr>
              <p:cNvPr id="77" name="Picture 76"/>
              <p:cNvPicPr>
                <a:picLocks noChangeAspect="1"/>
              </p:cNvPicPr>
              <p:nvPr/>
            </p:nvPicPr>
            <p:blipFill rotWithShape="1">
              <a:blip r:embed="rId7" cstate="screen">
                <a:extLst>
                  <a:ext uri="{28A0092B-C50C-407E-A947-70E740481C1C}">
                    <a14:useLocalDpi xmlns:a14="http://schemas.microsoft.com/office/drawing/2010/main"/>
                  </a:ext>
                </a:extLst>
              </a:blip>
              <a:srcRect b="47480"/>
              <a:stretch/>
            </p:blipFill>
            <p:spPr>
              <a:xfrm>
                <a:off x="6771546" y="6242163"/>
                <a:ext cx="2615576" cy="752362"/>
              </a:xfrm>
              <a:prstGeom prst="rect">
                <a:avLst/>
              </a:prstGeom>
            </p:spPr>
          </p:pic>
          <p:pic>
            <p:nvPicPr>
              <p:cNvPr id="78" name="Picture 77"/>
              <p:cNvPicPr>
                <a:picLocks noChangeAspect="1"/>
              </p:cNvPicPr>
              <p:nvPr/>
            </p:nvPicPr>
            <p:blipFill rotWithShape="1">
              <a:blip r:embed="rId7" cstate="screen">
                <a:extLst>
                  <a:ext uri="{28A0092B-C50C-407E-A947-70E740481C1C}">
                    <a14:useLocalDpi xmlns:a14="http://schemas.microsoft.com/office/drawing/2010/main"/>
                  </a:ext>
                </a:extLst>
              </a:blip>
              <a:srcRect b="30615"/>
              <a:stretch/>
            </p:blipFill>
            <p:spPr>
              <a:xfrm>
                <a:off x="9217061" y="6490139"/>
                <a:ext cx="1327270" cy="504386"/>
              </a:xfrm>
              <a:prstGeom prst="rect">
                <a:avLst/>
              </a:prstGeom>
            </p:spPr>
          </p:pic>
          <p:pic>
            <p:nvPicPr>
              <p:cNvPr id="79" name="Picture 78"/>
              <p:cNvPicPr>
                <a:picLocks noChangeAspect="1"/>
              </p:cNvPicPr>
              <p:nvPr/>
            </p:nvPicPr>
            <p:blipFill rotWithShape="1">
              <a:blip r:embed="rId7" cstate="screen">
                <a:extLst>
                  <a:ext uri="{28A0092B-C50C-407E-A947-70E740481C1C}">
                    <a14:useLocalDpi xmlns:a14="http://schemas.microsoft.com/office/drawing/2010/main"/>
                  </a:ext>
                </a:extLst>
              </a:blip>
              <a:srcRect b="30615"/>
              <a:stretch/>
            </p:blipFill>
            <p:spPr>
              <a:xfrm>
                <a:off x="2951613" y="6490139"/>
                <a:ext cx="1327270" cy="504386"/>
              </a:xfrm>
              <a:prstGeom prst="rect">
                <a:avLst/>
              </a:prstGeom>
            </p:spPr>
          </p:pic>
          <p:pic>
            <p:nvPicPr>
              <p:cNvPr id="80" name="Picture 79"/>
              <p:cNvPicPr>
                <a:picLocks noChangeAspect="1"/>
              </p:cNvPicPr>
              <p:nvPr/>
            </p:nvPicPr>
            <p:blipFill rotWithShape="1">
              <a:blip r:embed="rId7" cstate="screen">
                <a:extLst>
                  <a:ext uri="{28A0092B-C50C-407E-A947-70E740481C1C}">
                    <a14:useLocalDpi xmlns:a14="http://schemas.microsoft.com/office/drawing/2010/main"/>
                  </a:ext>
                </a:extLst>
              </a:blip>
              <a:srcRect b="47480"/>
              <a:stretch/>
            </p:blipFill>
            <p:spPr>
              <a:xfrm>
                <a:off x="3639670" y="6242163"/>
                <a:ext cx="2615576" cy="752362"/>
              </a:xfrm>
              <a:prstGeom prst="rect">
                <a:avLst/>
              </a:prstGeom>
            </p:spPr>
          </p:pic>
          <p:pic>
            <p:nvPicPr>
              <p:cNvPr id="81" name="Picture 80"/>
              <p:cNvPicPr>
                <a:picLocks noChangeAspect="1"/>
              </p:cNvPicPr>
              <p:nvPr/>
            </p:nvPicPr>
            <p:blipFill rotWithShape="1">
              <a:blip r:embed="rId7" cstate="screen">
                <a:extLst>
                  <a:ext uri="{28A0092B-C50C-407E-A947-70E740481C1C}">
                    <a14:useLocalDpi xmlns:a14="http://schemas.microsoft.com/office/drawing/2010/main"/>
                  </a:ext>
                </a:extLst>
              </a:blip>
              <a:srcRect b="30615"/>
              <a:stretch/>
            </p:blipFill>
            <p:spPr>
              <a:xfrm>
                <a:off x="0" y="6490139"/>
                <a:ext cx="1327270" cy="504386"/>
              </a:xfrm>
              <a:prstGeom prst="rect">
                <a:avLst/>
              </a:prstGeom>
            </p:spPr>
          </p:pic>
          <p:pic>
            <p:nvPicPr>
              <p:cNvPr id="82" name="Picture 81"/>
              <p:cNvPicPr>
                <a:picLocks noChangeAspect="1"/>
              </p:cNvPicPr>
              <p:nvPr/>
            </p:nvPicPr>
            <p:blipFill rotWithShape="1">
              <a:blip r:embed="rId7" cstate="screen">
                <a:extLst>
                  <a:ext uri="{28A0092B-C50C-407E-A947-70E740481C1C}">
                    <a14:useLocalDpi xmlns:a14="http://schemas.microsoft.com/office/drawing/2010/main"/>
                  </a:ext>
                </a:extLst>
              </a:blip>
              <a:srcRect b="47480"/>
              <a:stretch/>
            </p:blipFill>
            <p:spPr>
              <a:xfrm>
                <a:off x="603838" y="6242163"/>
                <a:ext cx="2615576" cy="752362"/>
              </a:xfrm>
              <a:prstGeom prst="rect">
                <a:avLst/>
              </a:prstGeom>
            </p:spPr>
          </p:pic>
          <p:pic>
            <p:nvPicPr>
              <p:cNvPr id="83" name="Picture 82"/>
              <p:cNvPicPr>
                <a:picLocks noChangeAspect="1"/>
              </p:cNvPicPr>
              <p:nvPr/>
            </p:nvPicPr>
            <p:blipFill rotWithShape="1">
              <a:blip r:embed="rId7" cstate="screen">
                <a:extLst>
                  <a:ext uri="{28A0092B-C50C-407E-A947-70E740481C1C}">
                    <a14:useLocalDpi xmlns:a14="http://schemas.microsoft.com/office/drawing/2010/main"/>
                  </a:ext>
                </a:extLst>
              </a:blip>
              <a:srcRect b="30615"/>
              <a:stretch/>
            </p:blipFill>
            <p:spPr>
              <a:xfrm>
                <a:off x="6167708" y="6490139"/>
                <a:ext cx="1327270" cy="504386"/>
              </a:xfrm>
              <a:prstGeom prst="rect">
                <a:avLst/>
              </a:prstGeom>
            </p:spPr>
          </p:pic>
        </p:grpSp>
      </p:grpSp>
      <p:grpSp>
        <p:nvGrpSpPr>
          <p:cNvPr id="35" name="Group 34"/>
          <p:cNvGrpSpPr/>
          <p:nvPr/>
        </p:nvGrpSpPr>
        <p:grpSpPr>
          <a:xfrm>
            <a:off x="10493387" y="1957772"/>
            <a:ext cx="1714864" cy="2682490"/>
            <a:chOff x="7375006" y="1736637"/>
            <a:chExt cx="2050993" cy="2630131"/>
          </a:xfrm>
          <a:solidFill>
            <a:schemeClr val="accent6">
              <a:lumMod val="75000"/>
            </a:schemeClr>
          </a:solidFill>
        </p:grpSpPr>
        <p:sp>
          <p:nvSpPr>
            <p:cNvPr id="36" name="Rectangle 35"/>
            <p:cNvSpPr/>
            <p:nvPr/>
          </p:nvSpPr>
          <p:spPr bwMode="auto">
            <a:xfrm>
              <a:off x="7375007" y="1736637"/>
              <a:ext cx="2050992" cy="2630131"/>
            </a:xfrm>
            <a:prstGeom prst="rect">
              <a:avLst/>
            </a:prstGeom>
            <a:grp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43336" tIns="89583" rIns="143336" bIns="89583" numCol="1" rtlCol="0" anchor="b" anchorCtr="0" compatLnSpc="1">
              <a:prstTxWarp prst="textNoShape">
                <a:avLst/>
              </a:prstTxWarp>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1632" b="0" i="0" u="none" strike="noStrike" kern="1200" cap="none" spc="0" normalizeH="0" baseline="0" noProof="0" dirty="0">
                  <a:ln>
                    <a:noFill/>
                  </a:ln>
                  <a:solidFill>
                    <a:srgbClr val="FFFFFF"/>
                  </a:solidFill>
                  <a:effectLst/>
                  <a:uLnTx/>
                  <a:uFillTx/>
                  <a:latin typeface="Segoe UI"/>
                  <a:ea typeface="+mn-ea"/>
                  <a:cs typeface="+mn-cs"/>
                </a:rPr>
                <a:t>Vertical solution and finished apps</a:t>
              </a:r>
            </a:p>
          </p:txBody>
        </p:sp>
        <p:sp>
          <p:nvSpPr>
            <p:cNvPr id="37" name="TextBox 36"/>
            <p:cNvSpPr txBox="1"/>
            <p:nvPr/>
          </p:nvSpPr>
          <p:spPr>
            <a:xfrm>
              <a:off x="7375006" y="1834414"/>
              <a:ext cx="2050993" cy="1093324"/>
            </a:xfrm>
            <a:prstGeom prst="rect">
              <a:avLst/>
            </a:prstGeom>
            <a:grpFill/>
          </p:spPr>
          <p:txBody>
            <a:bodyPr wrap="square" lIns="186494" tIns="44790" rIns="89586" bIns="44790" rtlCol="0">
              <a:spAutoFit/>
            </a:bodyPr>
            <a:lstStyle/>
            <a:p>
              <a:pPr marL="0" marR="0" lvl="0" indent="0" algn="l" defTabSz="932208" rtl="0" eaLnBrk="1" fontAlgn="auto" latinLnBrk="0" hangingPunct="1">
                <a:lnSpc>
                  <a:spcPct val="100000"/>
                </a:lnSpc>
                <a:spcBef>
                  <a:spcPts val="0"/>
                </a:spcBef>
                <a:spcAft>
                  <a:spcPts val="0"/>
                </a:spcAft>
                <a:buClrTx/>
                <a:buSzTx/>
                <a:buFontTx/>
                <a:buNone/>
                <a:tabLst/>
                <a:defRPr/>
              </a:pPr>
              <a:r>
                <a:rPr kumimoji="0" lang="en-US" sz="3264" b="0" i="0" u="none" strike="noStrike" kern="1200" cap="none" spc="0" normalizeH="0" baseline="0" noProof="0" dirty="0">
                  <a:ln>
                    <a:noFill/>
                  </a:ln>
                  <a:solidFill>
                    <a:srgbClr val="FFFFFF"/>
                  </a:solidFill>
                  <a:effectLst/>
                  <a:uLnTx/>
                  <a:uFillTx/>
                  <a:latin typeface="Segoe UI Light"/>
                  <a:ea typeface="ＭＳ Ｐゴシック" pitchFamily="34" charset="-128"/>
                  <a:cs typeface="Calibri" pitchFamily="34" charset="0"/>
                </a:rPr>
                <a:t>Coming soon…</a:t>
              </a:r>
              <a:endParaRPr kumimoji="0" lang="en-US" sz="3264" b="0" i="0" u="none" strike="noStrike" kern="1200" cap="none" spc="0" normalizeH="0" baseline="0" noProof="0" dirty="0">
                <a:ln>
                  <a:noFill/>
                </a:ln>
                <a:solidFill>
                  <a:srgbClr val="FFFFFF"/>
                </a:solidFill>
                <a:effectLst/>
                <a:uLnTx/>
                <a:uFillTx/>
                <a:latin typeface="Segoe UI Light"/>
                <a:ea typeface="+mn-ea"/>
                <a:cs typeface="+mn-cs"/>
              </a:endParaRPr>
            </a:p>
          </p:txBody>
        </p:sp>
      </p:grpSp>
      <p:sp>
        <p:nvSpPr>
          <p:cNvPr id="34" name="TextBox 33">
            <a:extLst>
              <a:ext uri="{FF2B5EF4-FFF2-40B4-BE49-F238E27FC236}">
                <a16:creationId xmlns:a16="http://schemas.microsoft.com/office/drawing/2014/main" id="{671C39C0-4015-4384-AE5A-E622DBCB4A7C}"/>
              </a:ext>
            </a:extLst>
          </p:cNvPr>
          <p:cNvSpPr txBox="1"/>
          <p:nvPr/>
        </p:nvSpPr>
        <p:spPr>
          <a:xfrm>
            <a:off x="1680778" y="5058122"/>
            <a:ext cx="6215604" cy="369332"/>
          </a:xfrm>
          <a:prstGeom prst="rect">
            <a:avLst/>
          </a:prstGeom>
          <a:noFill/>
        </p:spPr>
        <p:txBody>
          <a:bodyPr wrap="square">
            <a:spAutoFit/>
          </a:bodyPr>
          <a:lstStyle/>
          <a:p>
            <a:endParaRPr lang="en-US" dirty="0"/>
          </a:p>
        </p:txBody>
      </p:sp>
      <p:sp>
        <p:nvSpPr>
          <p:cNvPr id="38" name="TextBox 37">
            <a:extLst>
              <a:ext uri="{FF2B5EF4-FFF2-40B4-BE49-F238E27FC236}">
                <a16:creationId xmlns:a16="http://schemas.microsoft.com/office/drawing/2014/main" id="{4C9229E1-8D90-457B-94D6-5DAE22587CC7}"/>
              </a:ext>
            </a:extLst>
          </p:cNvPr>
          <p:cNvSpPr txBox="1"/>
          <p:nvPr/>
        </p:nvSpPr>
        <p:spPr>
          <a:xfrm>
            <a:off x="120844" y="6471258"/>
            <a:ext cx="10044634" cy="369332"/>
          </a:xfrm>
          <a:prstGeom prst="rect">
            <a:avLst/>
          </a:prstGeom>
          <a:noFill/>
        </p:spPr>
        <p:txBody>
          <a:bodyPr wrap="square">
            <a:spAutoFit/>
          </a:bodyPr>
          <a:lstStyle/>
          <a:p>
            <a:r>
              <a:rPr lang="en-US" dirty="0">
                <a:hlinkClick r:id="rId8"/>
              </a:rPr>
              <a:t>Azure Marketplace items available for Azure Stack Hub - Azure Stack Hub | Microsoft Docs</a:t>
            </a:r>
            <a:endParaRPr lang="en-US" dirty="0"/>
          </a:p>
        </p:txBody>
      </p:sp>
    </p:spTree>
    <p:extLst>
      <p:ext uri="{BB962C8B-B14F-4D97-AF65-F5344CB8AC3E}">
        <p14:creationId xmlns:p14="http://schemas.microsoft.com/office/powerpoint/2010/main" val="20752329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left)">
                                      <p:cBhvr>
                                        <p:cTn id="10" dur="500"/>
                                        <p:tgtEl>
                                          <p:spTgt spid="15"/>
                                        </p:tgtEl>
                                      </p:cBhvr>
                                    </p:animEffect>
                                  </p:childTnLst>
                                </p:cTn>
                              </p:par>
                              <p:par>
                                <p:cTn id="11" presetID="22" presetClass="entr" presetSubtype="8"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500"/>
                                        <p:tgtEl>
                                          <p:spTgt spid="4"/>
                                        </p:tgtEl>
                                      </p:cBhvr>
                                    </p:animEffect>
                                  </p:childTnLst>
                                </p:cTn>
                              </p:par>
                              <p:par>
                                <p:cTn id="14" presetID="22" presetClass="entr" presetSubtype="8"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par>
                                <p:cTn id="17" presetID="22" presetClass="entr" presetSubtype="8"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wipe(left)">
                                      <p:cBhvr>
                                        <p:cTn id="19"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165299" y="3725862"/>
            <a:ext cx="2246739" cy="1092607"/>
          </a:xfrm>
          <a:prstGeom prst="rect">
            <a:avLst/>
          </a:prstGeom>
          <a:noFill/>
        </p:spPr>
        <p:txBody>
          <a:bodyPr wrap="square" lIns="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i="0" u="none" strike="noStrike" kern="1200" cap="none" spc="0" normalizeH="0" baseline="0" noProof="0" dirty="0">
                <a:ln>
                  <a:noFill/>
                </a:ln>
                <a:solidFill>
                  <a:srgbClr val="0078D7"/>
                </a:solidFill>
                <a:effectLst/>
                <a:uLnTx/>
                <a:uFillTx/>
                <a:latin typeface="+mj-lt"/>
                <a:ea typeface="+mn-ea"/>
                <a:cs typeface="+mn-cs"/>
              </a:rPr>
              <a:t>ISV</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err="1">
              <a:ln>
                <a:noFill/>
              </a:ln>
              <a:solidFill>
                <a:srgbClr val="0078D7"/>
              </a:solidFill>
              <a:effectLst/>
              <a:uLnTx/>
              <a:uFillTx/>
              <a:latin typeface="+mj-lt"/>
              <a:ea typeface="+mn-ea"/>
              <a:cs typeface="+mn-cs"/>
            </a:endParaRPr>
          </a:p>
        </p:txBody>
      </p:sp>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30676" y="1516062"/>
            <a:ext cx="1140678" cy="2133600"/>
          </a:xfrm>
          <a:prstGeom prst="rect">
            <a:avLst/>
          </a:prstGeom>
        </p:spPr>
      </p:pic>
      <p:sp>
        <p:nvSpPr>
          <p:cNvPr id="2" name="TextBox 1"/>
          <p:cNvSpPr txBox="1"/>
          <p:nvPr/>
        </p:nvSpPr>
        <p:spPr>
          <a:xfrm>
            <a:off x="973637" y="4294317"/>
            <a:ext cx="2729999" cy="1043363"/>
          </a:xfrm>
          <a:prstGeom prst="rect">
            <a:avLst/>
          </a:prstGeom>
          <a:noFill/>
        </p:spPr>
        <p:txBody>
          <a:bodyPr wrap="square" lIns="182880" tIns="146304" rIns="182880" bIns="146304" rtlCol="0">
            <a:spAutoFit/>
          </a:bodyPr>
          <a:lstStyle/>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Publish to Azure Stack Hub Marketplace</a:t>
            </a:r>
          </a:p>
        </p:txBody>
      </p:sp>
      <p:pic>
        <p:nvPicPr>
          <p:cNvPr id="6" name="Picture 5"/>
          <p:cNvPicPr>
            <a:picLocks noChangeAspect="1"/>
          </p:cNvPicPr>
          <p:nvPr/>
        </p:nvPicPr>
        <p:blipFill>
          <a:blip r:embed="rId4"/>
          <a:stretch>
            <a:fillRect/>
          </a:stretch>
        </p:blipFill>
        <p:spPr>
          <a:xfrm>
            <a:off x="9765895" y="1668462"/>
            <a:ext cx="1230087" cy="1984248"/>
          </a:xfrm>
          <a:prstGeom prst="rect">
            <a:avLst/>
          </a:prstGeom>
        </p:spPr>
      </p:pic>
      <p:sp>
        <p:nvSpPr>
          <p:cNvPr id="10" name="TextBox 9"/>
          <p:cNvSpPr txBox="1"/>
          <p:nvPr/>
        </p:nvSpPr>
        <p:spPr>
          <a:xfrm>
            <a:off x="9232495" y="3740658"/>
            <a:ext cx="2514600" cy="683264"/>
          </a:xfrm>
          <a:prstGeom prst="rect">
            <a:avLst/>
          </a:prstGeom>
          <a:noFill/>
        </p:spPr>
        <p:txBody>
          <a:bodyPr wrap="square" lIns="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2800" i="0" u="none" strike="noStrike" kern="1200" cap="none" spc="0" normalizeH="0" baseline="0" noProof="0" dirty="0">
                <a:ln>
                  <a:noFill/>
                </a:ln>
                <a:solidFill>
                  <a:srgbClr val="0078D7"/>
                </a:solidFill>
                <a:effectLst/>
                <a:uLnTx/>
                <a:uFillTx/>
                <a:latin typeface="+mj-lt"/>
                <a:ea typeface="+mn-ea"/>
                <a:cs typeface="+mn-cs"/>
              </a:rPr>
              <a:t>End customer</a:t>
            </a:r>
          </a:p>
        </p:txBody>
      </p:sp>
      <p:sp>
        <p:nvSpPr>
          <p:cNvPr id="12" name="TextBox 11"/>
          <p:cNvSpPr txBox="1"/>
          <p:nvPr/>
        </p:nvSpPr>
        <p:spPr>
          <a:xfrm>
            <a:off x="9270595" y="4294317"/>
            <a:ext cx="2438400" cy="1043363"/>
          </a:xfrm>
          <a:prstGeom prst="rect">
            <a:avLst/>
          </a:prstGeom>
          <a:noFill/>
        </p:spPr>
        <p:txBody>
          <a:bodyPr wrap="square" lIns="182880" tIns="146304" rIns="182880" bIns="146304" rtlCol="0">
            <a:spAutoFit/>
          </a:bodyPr>
          <a:lstStyle/>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Deploy and use items from local Marketplace</a:t>
            </a:r>
          </a:p>
        </p:txBody>
      </p:sp>
      <p:sp>
        <p:nvSpPr>
          <p:cNvPr id="3" name="Right Arrow 2"/>
          <p:cNvSpPr/>
          <p:nvPr/>
        </p:nvSpPr>
        <p:spPr bwMode="auto">
          <a:xfrm>
            <a:off x="3094411" y="2582862"/>
            <a:ext cx="1066800" cy="685800"/>
          </a:xfrm>
          <a:prstGeom prst="rightArrow">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solidFill>
                <a:srgbClr val="0078D7"/>
              </a:solidFill>
              <a:effectLst/>
              <a:uLnTx/>
              <a:uFillTx/>
              <a:latin typeface="Segoe UI"/>
              <a:ea typeface="Segoe UI" pitchFamily="34" charset="0"/>
              <a:cs typeface="Segoe UI" pitchFamily="34" charset="0"/>
            </a:endParaRPr>
          </a:p>
        </p:txBody>
      </p:sp>
      <p:sp>
        <p:nvSpPr>
          <p:cNvPr id="13" name="Right Arrow 12"/>
          <p:cNvSpPr/>
          <p:nvPr/>
        </p:nvSpPr>
        <p:spPr bwMode="auto">
          <a:xfrm>
            <a:off x="7894637" y="2582862"/>
            <a:ext cx="1066800" cy="685800"/>
          </a:xfrm>
          <a:prstGeom prst="rightArrow">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solidFill>
                <a:srgbClr val="0078D7"/>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p:txBody>
          <a:bodyPr/>
          <a:lstStyle/>
          <a:p>
            <a:r>
              <a:rPr lang="en-US" dirty="0">
                <a:solidFill>
                  <a:srgbClr val="505050"/>
                </a:solidFill>
              </a:rPr>
              <a:t>Azure Stack Hub Marketplace syndication</a:t>
            </a:r>
          </a:p>
        </p:txBody>
      </p:sp>
      <p:sp>
        <p:nvSpPr>
          <p:cNvPr id="9" name="TextBox 8"/>
          <p:cNvSpPr txBox="1"/>
          <p:nvPr/>
        </p:nvSpPr>
        <p:spPr>
          <a:xfrm>
            <a:off x="4663755" y="3725862"/>
            <a:ext cx="3447722" cy="1092607"/>
          </a:xfrm>
          <a:prstGeom prst="rect">
            <a:avLst/>
          </a:prstGeom>
          <a:noFill/>
        </p:spPr>
        <p:txBody>
          <a:bodyPr wrap="square" lIns="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800" i="0" u="none" strike="noStrike" kern="1200" cap="none" spc="0" normalizeH="0" baseline="0" noProof="0" dirty="0">
                <a:ln>
                  <a:noFill/>
                </a:ln>
                <a:solidFill>
                  <a:srgbClr val="0078D7"/>
                </a:solidFill>
                <a:effectLst/>
                <a:uLnTx/>
                <a:uFillTx/>
                <a:latin typeface="+mj-lt"/>
                <a:ea typeface="+mn-ea"/>
                <a:cs typeface="+mn-cs"/>
              </a:rPr>
              <a:t>Cloud Administrator</a:t>
            </a:r>
          </a:p>
          <a:p>
            <a:pPr marL="0" marR="0" lvl="0" indent="0" algn="l" defTabSz="932742"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err="1">
              <a:ln>
                <a:noFill/>
              </a:ln>
              <a:solidFill>
                <a:srgbClr val="0078D7"/>
              </a:solidFill>
              <a:effectLst/>
              <a:uLnTx/>
              <a:uFillTx/>
              <a:latin typeface="+mj-lt"/>
              <a:ea typeface="+mn-ea"/>
              <a:cs typeface="+mn-cs"/>
            </a:endParaRPr>
          </a:p>
        </p:txBody>
      </p:sp>
      <p:sp>
        <p:nvSpPr>
          <p:cNvPr id="11" name="TextBox 10"/>
          <p:cNvSpPr txBox="1"/>
          <p:nvPr/>
        </p:nvSpPr>
        <p:spPr>
          <a:xfrm>
            <a:off x="4535375" y="4294317"/>
            <a:ext cx="3704481" cy="1772793"/>
          </a:xfrm>
          <a:prstGeom prst="rect">
            <a:avLst/>
          </a:prstGeom>
          <a:noFill/>
        </p:spPr>
        <p:txBody>
          <a:bodyPr wrap="square" lIns="182880" tIns="146304" rIns="182880" bIns="146304" rtlCol="0">
            <a:spAutoFit/>
          </a:bodyPr>
          <a:lstStyle/>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Subscribe to Azure Marketplace items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Download items</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Add custom content</a:t>
            </a:r>
          </a:p>
          <a:p>
            <a:pPr marL="342900" marR="0" lvl="0" indent="-342900" algn="l" defTabSz="932742"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b="0" i="0" u="none" strike="noStrike" kern="1200" cap="none" spc="0" normalizeH="0" baseline="0" noProof="0" dirty="0">
                <a:ln>
                  <a:noFill/>
                </a:ln>
                <a:solidFill>
                  <a:srgbClr val="505050"/>
                </a:solidFill>
                <a:effectLst/>
                <a:uLnTx/>
                <a:uFillTx/>
                <a:latin typeface="+mj-lt"/>
                <a:ea typeface="+mn-ea"/>
                <a:cs typeface="+mn-cs"/>
              </a:rPr>
              <a:t>Publish items to customers</a:t>
            </a:r>
          </a:p>
        </p:txBody>
      </p:sp>
      <p:grpSp>
        <p:nvGrpSpPr>
          <p:cNvPr id="17" name="Group 16">
            <a:extLst>
              <a:ext uri="{FF2B5EF4-FFF2-40B4-BE49-F238E27FC236}">
                <a16:creationId xmlns:a16="http://schemas.microsoft.com/office/drawing/2014/main" id="{DB9B4754-2D8D-4A15-A893-CDE95F984FB8}"/>
              </a:ext>
            </a:extLst>
          </p:cNvPr>
          <p:cNvGrpSpPr/>
          <p:nvPr/>
        </p:nvGrpSpPr>
        <p:grpSpPr>
          <a:xfrm>
            <a:off x="4406997" y="1287462"/>
            <a:ext cx="2560320" cy="2560320"/>
            <a:chOff x="4624389" y="1287462"/>
            <a:chExt cx="2560320" cy="2560320"/>
          </a:xfrm>
        </p:grpSpPr>
        <p:pic>
          <p:nvPicPr>
            <p:cNvPr id="5" name="Picture 4"/>
            <p:cNvPicPr>
              <a:picLocks noChangeAspect="1"/>
            </p:cNvPicPr>
            <p:nvPr/>
          </p:nvPicPr>
          <p:blipFill>
            <a:blip r:embed="rId5"/>
            <a:stretch>
              <a:fillRect/>
            </a:stretch>
          </p:blipFill>
          <p:spPr>
            <a:xfrm>
              <a:off x="4624389" y="1287462"/>
              <a:ext cx="2560320" cy="2560320"/>
            </a:xfrm>
            <a:prstGeom prst="rect">
              <a:avLst/>
            </a:prstGeom>
          </p:spPr>
        </p:pic>
        <p:sp>
          <p:nvSpPr>
            <p:cNvPr id="14" name="Rectangle 13">
              <a:extLst>
                <a:ext uri="{FF2B5EF4-FFF2-40B4-BE49-F238E27FC236}">
                  <a16:creationId xmlns:a16="http://schemas.microsoft.com/office/drawing/2014/main" id="{695AE687-4936-4636-8CFE-FCBA81C569A7}"/>
                </a:ext>
              </a:extLst>
            </p:cNvPr>
            <p:cNvSpPr/>
            <p:nvPr/>
          </p:nvSpPr>
          <p:spPr bwMode="auto">
            <a:xfrm>
              <a:off x="5227637" y="3344862"/>
              <a:ext cx="694194" cy="2286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mj-lt"/>
                <a:ea typeface="Segoe UI" pitchFamily="34" charset="0"/>
                <a:cs typeface="Segoe UI" pitchFamily="34" charset="0"/>
              </a:endParaRPr>
            </a:p>
          </p:txBody>
        </p:sp>
      </p:grpSp>
      <p:sp>
        <p:nvSpPr>
          <p:cNvPr id="18" name="TextBox 17">
            <a:extLst>
              <a:ext uri="{FF2B5EF4-FFF2-40B4-BE49-F238E27FC236}">
                <a16:creationId xmlns:a16="http://schemas.microsoft.com/office/drawing/2014/main" id="{C7269244-D023-4904-9276-425BF5CF8A23}"/>
              </a:ext>
            </a:extLst>
          </p:cNvPr>
          <p:cNvSpPr txBox="1"/>
          <p:nvPr/>
        </p:nvSpPr>
        <p:spPr>
          <a:xfrm>
            <a:off x="275057" y="6481593"/>
            <a:ext cx="10210379" cy="369332"/>
          </a:xfrm>
          <a:prstGeom prst="rect">
            <a:avLst/>
          </a:prstGeom>
          <a:noFill/>
        </p:spPr>
        <p:txBody>
          <a:bodyPr wrap="square">
            <a:spAutoFit/>
          </a:bodyPr>
          <a:lstStyle/>
          <a:p>
            <a:r>
              <a:rPr lang="en-US" dirty="0">
                <a:hlinkClick r:id="rId6"/>
              </a:rPr>
              <a:t>Register Azure Stack Hub with Azure for Marketplace Syndication - Azure Stack Hub | Microsoft Docs</a:t>
            </a:r>
            <a:endParaRPr lang="en-US" dirty="0"/>
          </a:p>
        </p:txBody>
      </p:sp>
    </p:spTree>
    <p:extLst>
      <p:ext uri="{BB962C8B-B14F-4D97-AF65-F5344CB8AC3E}">
        <p14:creationId xmlns:p14="http://schemas.microsoft.com/office/powerpoint/2010/main" val="139361704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455" y="161277"/>
            <a:ext cx="11889564" cy="917575"/>
          </a:xfrm>
        </p:spPr>
        <p:txBody>
          <a:bodyPr/>
          <a:lstStyle/>
          <a:p>
            <a:r>
              <a:rPr lang="en-US" dirty="0">
                <a:solidFill>
                  <a:srgbClr val="505050"/>
                </a:solidFill>
              </a:rPr>
              <a:t>What is syndication?</a:t>
            </a:r>
          </a:p>
        </p:txBody>
      </p:sp>
      <p:sp>
        <p:nvSpPr>
          <p:cNvPr id="4" name="Rectangle 3"/>
          <p:cNvSpPr/>
          <p:nvPr/>
        </p:nvSpPr>
        <p:spPr>
          <a:xfrm>
            <a:off x="1764644" y="2355656"/>
            <a:ext cx="3013901" cy="1251053"/>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r>
              <a:rPr lang="en-US" b="1" dirty="0">
                <a:solidFill>
                  <a:schemeClr val="tx1"/>
                </a:solidFill>
                <a:latin typeface="+mj-lt"/>
              </a:rPr>
              <a:t>Azure Stack Hub Marketplace Service</a:t>
            </a:r>
          </a:p>
        </p:txBody>
      </p:sp>
      <p:cxnSp>
        <p:nvCxnSpPr>
          <p:cNvPr id="5" name="Straight Arrow Connector 4"/>
          <p:cNvCxnSpPr>
            <a:cxnSpLocks/>
            <a:endCxn id="4" idx="0"/>
          </p:cNvCxnSpPr>
          <p:nvPr/>
        </p:nvCxnSpPr>
        <p:spPr>
          <a:xfrm>
            <a:off x="3271595" y="1611778"/>
            <a:ext cx="0" cy="74387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211193" y="1204911"/>
            <a:ext cx="2711644" cy="374846"/>
          </a:xfrm>
          <a:prstGeom prst="rect">
            <a:avLst/>
          </a:prstGeom>
          <a:noFill/>
        </p:spPr>
        <p:txBody>
          <a:bodyPr wrap="square" rtlCol="0">
            <a:spAutoFit/>
          </a:bodyPr>
          <a:lstStyle/>
          <a:p>
            <a:pPr defTabSz="932597"/>
            <a:r>
              <a:rPr lang="en-US" sz="1836" b="1" dirty="0">
                <a:solidFill>
                  <a:srgbClr val="0078D7"/>
                </a:solidFill>
                <a:latin typeface="+mj-lt"/>
              </a:rPr>
              <a:t>ISVs publish content</a:t>
            </a:r>
          </a:p>
        </p:txBody>
      </p:sp>
      <p:sp>
        <p:nvSpPr>
          <p:cNvPr id="7" name="Rectangle 6"/>
          <p:cNvSpPr/>
          <p:nvPr/>
        </p:nvSpPr>
        <p:spPr>
          <a:xfrm>
            <a:off x="6480740" y="2355656"/>
            <a:ext cx="2615839" cy="1251053"/>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r>
              <a:rPr lang="en-US" b="1" dirty="0">
                <a:solidFill>
                  <a:schemeClr val="tx1"/>
                </a:solidFill>
                <a:latin typeface="+mj-lt"/>
              </a:rPr>
              <a:t>Azure Stack Hub Resource Provider</a:t>
            </a:r>
          </a:p>
        </p:txBody>
      </p:sp>
      <p:sp>
        <p:nvSpPr>
          <p:cNvPr id="8" name="Rectangle 7"/>
          <p:cNvSpPr/>
          <p:nvPr/>
        </p:nvSpPr>
        <p:spPr>
          <a:xfrm>
            <a:off x="6476071" y="5025438"/>
            <a:ext cx="2615839" cy="120556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r>
              <a:rPr lang="en-US" b="1" dirty="0">
                <a:solidFill>
                  <a:schemeClr val="tx1"/>
                </a:solidFill>
                <a:latin typeface="+mj-lt"/>
              </a:rPr>
              <a:t>Azure Stack Hub Marketplace Administration</a:t>
            </a:r>
          </a:p>
        </p:txBody>
      </p:sp>
      <p:sp>
        <p:nvSpPr>
          <p:cNvPr id="9" name="Rectangle 8"/>
          <p:cNvSpPr/>
          <p:nvPr/>
        </p:nvSpPr>
        <p:spPr>
          <a:xfrm>
            <a:off x="503237" y="1786996"/>
            <a:ext cx="11277600" cy="2635663"/>
          </a:xfrm>
          <a:prstGeom prst="rect">
            <a:avLst/>
          </a:prstGeom>
          <a:noFill/>
          <a:ln w="127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932597"/>
            <a:r>
              <a:rPr lang="en-US" sz="2800" b="1" dirty="0">
                <a:solidFill>
                  <a:srgbClr val="0078D7"/>
                </a:solidFill>
                <a:latin typeface="+mj-lt"/>
              </a:rPr>
              <a:t>Azure </a:t>
            </a:r>
          </a:p>
        </p:txBody>
      </p:sp>
      <p:cxnSp>
        <p:nvCxnSpPr>
          <p:cNvPr id="10" name="Straight Arrow Connector 9"/>
          <p:cNvCxnSpPr>
            <a:stCxn id="8" idx="0"/>
            <a:endCxn id="7" idx="2"/>
          </p:cNvCxnSpPr>
          <p:nvPr/>
        </p:nvCxnSpPr>
        <p:spPr>
          <a:xfrm flipV="1">
            <a:off x="7783991" y="3606709"/>
            <a:ext cx="4669" cy="141872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7" idx="1"/>
            <a:endCxn id="4" idx="3"/>
          </p:cNvCxnSpPr>
          <p:nvPr/>
        </p:nvCxnSpPr>
        <p:spPr>
          <a:xfrm flipH="1">
            <a:off x="4778545" y="2981183"/>
            <a:ext cx="1702195"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8" idx="1"/>
            <a:endCxn id="13" idx="3"/>
          </p:cNvCxnSpPr>
          <p:nvPr/>
        </p:nvCxnSpPr>
        <p:spPr>
          <a:xfrm flipH="1">
            <a:off x="4778545" y="5628219"/>
            <a:ext cx="169752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764644" y="5025438"/>
            <a:ext cx="3013901" cy="1205561"/>
          </a:xfrm>
          <a:prstGeom prst="rect">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r>
              <a:rPr lang="en-US" b="1" dirty="0">
                <a:solidFill>
                  <a:schemeClr val="tx1"/>
                </a:solidFill>
                <a:latin typeface="+mj-lt"/>
              </a:rPr>
              <a:t>Azure Stack Hub Marketplace Tenant Experience</a:t>
            </a:r>
          </a:p>
        </p:txBody>
      </p:sp>
      <p:sp>
        <p:nvSpPr>
          <p:cNvPr id="14" name="Rectangle 13"/>
          <p:cNvSpPr/>
          <p:nvPr/>
        </p:nvSpPr>
        <p:spPr>
          <a:xfrm>
            <a:off x="503237" y="4626509"/>
            <a:ext cx="11277600" cy="1947784"/>
          </a:xfrm>
          <a:prstGeom prst="rect">
            <a:avLst/>
          </a:prstGeom>
          <a:noFill/>
          <a:ln w="127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932597"/>
            <a:r>
              <a:rPr lang="en-US" sz="2800" b="1" dirty="0">
                <a:solidFill>
                  <a:srgbClr val="0078D7"/>
                </a:solidFill>
                <a:latin typeface="+mj-lt"/>
              </a:rPr>
              <a:t>Azure</a:t>
            </a:r>
            <a:br>
              <a:rPr lang="en-US" sz="2800" b="1" dirty="0">
                <a:solidFill>
                  <a:srgbClr val="0078D7"/>
                </a:solidFill>
                <a:latin typeface="+mj-lt"/>
              </a:rPr>
            </a:br>
            <a:r>
              <a:rPr lang="en-US" sz="2800" b="1" dirty="0">
                <a:solidFill>
                  <a:srgbClr val="0078D7"/>
                </a:solidFill>
                <a:latin typeface="+mj-lt"/>
              </a:rPr>
              <a:t>Stack</a:t>
            </a:r>
          </a:p>
        </p:txBody>
      </p:sp>
      <p:sp>
        <p:nvSpPr>
          <p:cNvPr id="15" name="Flowchart: Magnetic Disk 14"/>
          <p:cNvSpPr/>
          <p:nvPr/>
        </p:nvSpPr>
        <p:spPr>
          <a:xfrm>
            <a:off x="2623319" y="3831252"/>
            <a:ext cx="1296546" cy="484822"/>
          </a:xfrm>
          <a:prstGeom prst="flowChartMagneticDisk">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r>
              <a:rPr lang="en-US" b="1" dirty="0">
                <a:solidFill>
                  <a:schemeClr val="tx1"/>
                </a:solidFill>
                <a:latin typeface="+mj-lt"/>
              </a:rPr>
              <a:t>Repository</a:t>
            </a:r>
          </a:p>
        </p:txBody>
      </p:sp>
      <p:cxnSp>
        <p:nvCxnSpPr>
          <p:cNvPr id="16" name="Straight Connector 15"/>
          <p:cNvCxnSpPr>
            <a:stCxn id="4" idx="2"/>
            <a:endCxn id="15" idx="1"/>
          </p:cNvCxnSpPr>
          <p:nvPr/>
        </p:nvCxnSpPr>
        <p:spPr>
          <a:xfrm flipH="1">
            <a:off x="3271592" y="3606709"/>
            <a:ext cx="3" cy="22454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7" name="Flowchart: Magnetic Disk 16"/>
          <p:cNvSpPr/>
          <p:nvPr/>
        </p:nvSpPr>
        <p:spPr>
          <a:xfrm>
            <a:off x="9870972" y="5334414"/>
            <a:ext cx="1296546" cy="592433"/>
          </a:xfrm>
          <a:prstGeom prst="flowChartMagneticDisk">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r>
              <a:rPr lang="en-US" b="1" dirty="0">
                <a:solidFill>
                  <a:schemeClr val="tx1"/>
                </a:solidFill>
                <a:latin typeface="+mj-lt"/>
              </a:rPr>
              <a:t>Repository</a:t>
            </a:r>
          </a:p>
        </p:txBody>
      </p:sp>
      <p:cxnSp>
        <p:nvCxnSpPr>
          <p:cNvPr id="18" name="Straight Connector 17"/>
          <p:cNvCxnSpPr>
            <a:stCxn id="8" idx="3"/>
            <a:endCxn id="17" idx="2"/>
          </p:cNvCxnSpPr>
          <p:nvPr/>
        </p:nvCxnSpPr>
        <p:spPr>
          <a:xfrm>
            <a:off x="9091909" y="5628219"/>
            <a:ext cx="779062" cy="2412"/>
          </a:xfrm>
          <a:prstGeom prst="line">
            <a:avLst/>
          </a:prstGeom>
          <a:ln w="28575">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2488852"/>
      </p:ext>
    </p:extLst>
  </p:cSld>
  <p:clrMapOvr>
    <a:masterClrMapping/>
  </p:clrMapOvr>
  <p:transition>
    <p:fade/>
  </p:transition>
</p:sld>
</file>

<file path=ppt/theme/theme1.xml><?xml version="1.0" encoding="utf-8"?>
<a:theme xmlns:a="http://schemas.openxmlformats.org/drawingml/2006/main" name="WHITE TEMPLATE">
  <a:themeElements>
    <a:clrScheme name="2016 - Template BLUE, light back">
      <a:dk1>
        <a:srgbClr val="353535"/>
      </a:dk1>
      <a:lt1>
        <a:srgbClr val="FFFFFF"/>
      </a:lt1>
      <a:dk2>
        <a:srgbClr val="0078D7"/>
      </a:dk2>
      <a:lt2>
        <a:srgbClr val="EAEAEA"/>
      </a:lt2>
      <a:accent1>
        <a:srgbClr val="0078D7"/>
      </a:accent1>
      <a:accent2>
        <a:srgbClr val="002050"/>
      </a:accent2>
      <a:accent3>
        <a:srgbClr val="00BCF2"/>
      </a:accent3>
      <a:accent4>
        <a:srgbClr val="B4009E"/>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BLUE_2017_13.potx" id="{BA7D5050-3AD0-4CB6-9A61-7BECC949B49C}" vid="{7868751D-28D7-49DA-9A1E-005CDB50450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D26AC6B26662847AE5FCD1475390DF4" ma:contentTypeVersion="8" ma:contentTypeDescription="Create a new document." ma:contentTypeScope="" ma:versionID="d2b09e8addcbbc23426f340e20334088">
  <xsd:schema xmlns:xsd="http://www.w3.org/2001/XMLSchema" xmlns:xs="http://www.w3.org/2001/XMLSchema" xmlns:p="http://schemas.microsoft.com/office/2006/metadata/properties" xmlns:ns1="http://schemas.microsoft.com/sharepoint/v3" xmlns:ns2="baf8eb57-9938-4fa4-a434-ac2f3f33305f" xmlns:ns3="44bc9caf-a09b-4a2d-9779-c78a6c831d2a" targetNamespace="http://schemas.microsoft.com/office/2006/metadata/properties" ma:root="true" ma:fieldsID="7a7f6a6187a45f898f33254b1eefe947" ns1:_="" ns2:_="" ns3:_="">
    <xsd:import namespace="http://schemas.microsoft.com/sharepoint/v3"/>
    <xsd:import namespace="baf8eb57-9938-4fa4-a434-ac2f3f33305f"/>
    <xsd:import namespace="44bc9caf-a09b-4a2d-9779-c78a6c831d2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1:_ip_UnifiedCompliancePolicyProperties" minOccurs="0"/>
                <xsd:element ref="ns1:_ip_UnifiedCompliancePolicyUIAc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hidden="true" ma:internalName="_ip_UnifiedCompliancePolicyProperties">
      <xsd:simpleType>
        <xsd:restriction base="dms:Note"/>
      </xsd:simpleType>
    </xsd:element>
    <xsd:element name="_ip_UnifiedCompliancePolicyUIAction" ma:index="1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af8eb57-9938-4fa4-a434-ac2f3f33305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4bc9caf-a09b-4a2d-9779-c78a6c831d2a"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16C616D4-E80C-41BD-A854-9581ADD6E8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af8eb57-9938-4fa4-a434-ac2f3f33305f"/>
    <ds:schemaRef ds:uri="44bc9caf-a09b-4a2d-9779-c78a6c831d2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21EA6BE-1BCD-4FCF-A15A-E94A1D177F0A}">
  <ds:schemaRefs>
    <ds:schemaRef ds:uri="http://schemas.microsoft.com/sharepoint/v3/contenttype/forms"/>
  </ds:schemaRefs>
</ds:datastoreItem>
</file>

<file path=customXml/itemProps3.xml><?xml version="1.0" encoding="utf-8"?>
<ds:datastoreItem xmlns:ds="http://schemas.openxmlformats.org/officeDocument/2006/customXml" ds:itemID="{8448F010-6C38-408F-A6A1-C3927FA9DB23}">
  <ds:schemaRefs>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schemas.microsoft.com/sharepoint/v3"/>
    <ds:schemaRef ds:uri="http://www.w3.org/XML/1998/namespace"/>
    <ds:schemaRef ds:uri="http://schemas.openxmlformats.org/package/2006/metadata/core-properties"/>
    <ds:schemaRef ds:uri="baf8eb57-9938-4fa4-a434-ac2f3f33305f"/>
    <ds:schemaRef ds:uri="http://purl.org/dc/dcmitype/"/>
    <ds:schemaRef ds:uri="http://purl.org/dc/te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16-9_Business_BLUE_2017_13</Template>
  <TotalTime>0</TotalTime>
  <Words>2352</Words>
  <Application>Microsoft Office PowerPoint</Application>
  <PresentationFormat>Custom</PresentationFormat>
  <Paragraphs>336</Paragraphs>
  <Slides>35</Slides>
  <Notes>33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Calibri</vt:lpstr>
      <vt:lpstr>Consolas</vt:lpstr>
      <vt:lpstr>Segoe UI</vt:lpstr>
      <vt:lpstr>Segoe UI Light</vt:lpstr>
      <vt:lpstr>Segoe UI Semilight</vt:lpstr>
      <vt:lpstr>Wingdings</vt:lpstr>
      <vt:lpstr>WHITE TEMPLATE</vt:lpstr>
      <vt:lpstr>Offering Microsoft Azure Stack Hub Resources</vt:lpstr>
      <vt:lpstr>Agenda</vt:lpstr>
      <vt:lpstr>Azure Marketplace Overview</vt:lpstr>
      <vt:lpstr>PowerPoint Presentation</vt:lpstr>
      <vt:lpstr>Azure Marketplace</vt:lpstr>
      <vt:lpstr>Azure Marketplace considerations</vt:lpstr>
      <vt:lpstr>Azure Marketplace  More than 3,500 apps and growing</vt:lpstr>
      <vt:lpstr>Azure Stack Hub Marketplace syndication</vt:lpstr>
      <vt:lpstr>What is syndication?</vt:lpstr>
      <vt:lpstr>Registration process</vt:lpstr>
      <vt:lpstr>PowerPoint Presentation</vt:lpstr>
      <vt:lpstr>Why be connected?</vt:lpstr>
      <vt:lpstr>BYOL considerations: Who owns the license?</vt:lpstr>
      <vt:lpstr>Why is the Marketplace important?</vt:lpstr>
      <vt:lpstr>Azure Stack Hub Marketplace Solution Types</vt:lpstr>
      <vt:lpstr>PowerPoint Presentation</vt:lpstr>
      <vt:lpstr>PowerPoint Presentation</vt:lpstr>
      <vt:lpstr>What is the Platform Image Repository?</vt:lpstr>
      <vt:lpstr>Why add images to the PIR?</vt:lpstr>
      <vt:lpstr>Adding images</vt:lpstr>
      <vt:lpstr>PowerPoint Presentation</vt:lpstr>
      <vt:lpstr>Extensions</vt:lpstr>
      <vt:lpstr>PowerPoint Presentation</vt:lpstr>
      <vt:lpstr>Resource Providers (RP)</vt:lpstr>
      <vt:lpstr>PowerPoint Presentation</vt:lpstr>
      <vt:lpstr>What are solutions?</vt:lpstr>
      <vt:lpstr>PowerPoint Presentation</vt:lpstr>
      <vt:lpstr>PowerPoint Presentation</vt:lpstr>
      <vt:lpstr>PowerPoint Presentation</vt:lpstr>
      <vt:lpstr>Latest additions</vt:lpstr>
      <vt:lpstr>Azure Stack Hub  Marketplace Scenarios</vt:lpstr>
      <vt:lpstr>Connected scenario</vt:lpstr>
      <vt:lpstr>Disconnected scenario</vt:lpstr>
      <vt:lpstr>Questions?</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Offering Microsoft Azure Stack Hub Resources</dc:title>
  <dc:subject/>
  <dc:creator/>
  <cp:keywords/>
  <dc:description/>
  <cp:lastModifiedBy/>
  <cp:revision>2</cp:revision>
  <dcterms:created xsi:type="dcterms:W3CDTF">2019-12-20T21:22:48Z</dcterms:created>
  <dcterms:modified xsi:type="dcterms:W3CDTF">2023-03-03T16:07:16Z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mabrigg@microsoft.com</vt:lpwstr>
  </property>
  <property fmtid="{D5CDD505-2E9C-101B-9397-08002B2CF9AE}" pid="5" name="MSIP_Label_f42aa342-8706-4288-bd11-ebb85995028c_SetDate">
    <vt:lpwstr>2019-12-20T21:22:57.3238884Z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07e64ece-5367-4bd6-adfc-c836bcc9e926</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0x0101002D26AC6B26662847AE5FCD1475390DF4</vt:lpwstr>
  </property>
</Properties>
</file>

<file path=docProps/thumbnail.jpeg>
</file>